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1"/>
    <p:sldMasterId id="2147483704" r:id="rId2"/>
  </p:sldMasterIdLst>
  <p:sldIdLst>
    <p:sldId id="256" r:id="rId3"/>
    <p:sldId id="257" r:id="rId4"/>
    <p:sldId id="258" r:id="rId5"/>
    <p:sldId id="259" r:id="rId6"/>
    <p:sldId id="300" r:id="rId7"/>
    <p:sldId id="285" r:id="rId8"/>
    <p:sldId id="303" r:id="rId9"/>
    <p:sldId id="304" r:id="rId10"/>
    <p:sldId id="286" r:id="rId11"/>
    <p:sldId id="287" r:id="rId12"/>
    <p:sldId id="288" r:id="rId13"/>
    <p:sldId id="289" r:id="rId14"/>
    <p:sldId id="309" r:id="rId15"/>
    <p:sldId id="305" r:id="rId16"/>
    <p:sldId id="291" r:id="rId17"/>
    <p:sldId id="306" r:id="rId18"/>
    <p:sldId id="307" r:id="rId19"/>
    <p:sldId id="297" r:id="rId20"/>
    <p:sldId id="299" r:id="rId21"/>
    <p:sldId id="30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A5D"/>
    <a:srgbClr val="0073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19" autoAdjust="0"/>
    <p:restoredTop sz="96327"/>
  </p:normalViewPr>
  <p:slideViewPr>
    <p:cSldViewPr snapToGrid="0" snapToObjects="1">
      <p:cViewPr varScale="1">
        <p:scale>
          <a:sx n="109" d="100"/>
          <a:sy n="109" d="100"/>
        </p:scale>
        <p:origin x="6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59C8D7-D6C0-4D9F-83DC-E9CB830B4D95}"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FE21111-6806-4882-992C-B68E1C640848}">
      <dgm:prSet/>
      <dgm:spPr/>
      <dgm:t>
        <a:bodyPr/>
        <a:lstStyle/>
        <a:p>
          <a:r>
            <a:rPr lang="en-US" b="0" i="0" dirty="0"/>
            <a:t>The target variable is ‘Close’ which refers to the closing price of Ethereum in USD</a:t>
          </a:r>
          <a:endParaRPr lang="en-US" dirty="0"/>
        </a:p>
      </dgm:t>
    </dgm:pt>
    <dgm:pt modelId="{90D64542-2CFE-4E47-A19F-80D56940AFD0}" type="parTrans" cxnId="{E41BFB86-344E-4163-B7F3-8369671B7153}">
      <dgm:prSet/>
      <dgm:spPr/>
      <dgm:t>
        <a:bodyPr/>
        <a:lstStyle/>
        <a:p>
          <a:endParaRPr lang="en-US"/>
        </a:p>
      </dgm:t>
    </dgm:pt>
    <dgm:pt modelId="{041C0C91-7CBE-499D-8BFB-A5F924AC5BA8}" type="sibTrans" cxnId="{E41BFB86-344E-4163-B7F3-8369671B7153}">
      <dgm:prSet/>
      <dgm:spPr/>
      <dgm:t>
        <a:bodyPr/>
        <a:lstStyle/>
        <a:p>
          <a:endParaRPr lang="en-US"/>
        </a:p>
      </dgm:t>
    </dgm:pt>
    <dgm:pt modelId="{D1DECEBF-9DF7-48C0-AD27-84E6B00762CC}">
      <dgm:prSet/>
      <dgm:spPr/>
      <dgm:t>
        <a:bodyPr/>
        <a:lstStyle/>
        <a:p>
          <a:r>
            <a:rPr lang="en-US" b="0" i="0" dirty="0"/>
            <a:t>Dataset has no null or missing values</a:t>
          </a:r>
          <a:endParaRPr lang="en-US" dirty="0"/>
        </a:p>
      </dgm:t>
    </dgm:pt>
    <dgm:pt modelId="{8A64EA69-4A2A-442E-936F-7CCAABE8296A}" type="parTrans" cxnId="{2AC13B2D-8F5C-426F-9197-4C668FA5F6A5}">
      <dgm:prSet/>
      <dgm:spPr/>
      <dgm:t>
        <a:bodyPr/>
        <a:lstStyle/>
        <a:p>
          <a:endParaRPr lang="en-US"/>
        </a:p>
      </dgm:t>
    </dgm:pt>
    <dgm:pt modelId="{52F7D606-EAC6-4E6E-9C47-2C6341078911}" type="sibTrans" cxnId="{2AC13B2D-8F5C-426F-9197-4C668FA5F6A5}">
      <dgm:prSet/>
      <dgm:spPr/>
      <dgm:t>
        <a:bodyPr/>
        <a:lstStyle/>
        <a:p>
          <a:endParaRPr lang="en-US"/>
        </a:p>
      </dgm:t>
    </dgm:pt>
    <dgm:pt modelId="{7D3C4733-DE76-4DCD-8484-4CB622D01438}">
      <dgm:prSet/>
      <dgm:spPr/>
      <dgm:t>
        <a:bodyPr/>
        <a:lstStyle/>
        <a:p>
          <a:r>
            <a:rPr lang="en-IN" b="0" i="0"/>
            <a:t>Dataset has </a:t>
          </a:r>
          <a:r>
            <a:rPr lang="en-IN"/>
            <a:t>7 columns from which we are calculating </a:t>
          </a:r>
          <a:endParaRPr lang="en-US"/>
        </a:p>
      </dgm:t>
    </dgm:pt>
    <dgm:pt modelId="{D596AFD1-3688-4F53-9658-FBF9A3A29AC6}" type="parTrans" cxnId="{F50F4D59-BAAD-434A-AFC4-0336FFB3CCAB}">
      <dgm:prSet/>
      <dgm:spPr/>
      <dgm:t>
        <a:bodyPr/>
        <a:lstStyle/>
        <a:p>
          <a:endParaRPr lang="en-US"/>
        </a:p>
      </dgm:t>
    </dgm:pt>
    <dgm:pt modelId="{AE3263C5-BDC1-4A13-B9A2-719B1DCF6B02}" type="sibTrans" cxnId="{F50F4D59-BAAD-434A-AFC4-0336FFB3CCAB}">
      <dgm:prSet/>
      <dgm:spPr/>
      <dgm:t>
        <a:bodyPr/>
        <a:lstStyle/>
        <a:p>
          <a:endParaRPr lang="en-US"/>
        </a:p>
      </dgm:t>
    </dgm:pt>
    <dgm:pt modelId="{2007A1FF-B43D-49BE-AD71-AA32038D414F}">
      <dgm:prSet/>
      <dgm:spPr/>
      <dgm:t>
        <a:bodyPr/>
        <a:lstStyle/>
        <a:p>
          <a:r>
            <a:rPr lang="en-IN" dirty="0"/>
            <a:t>Market Cap </a:t>
          </a:r>
          <a:endParaRPr lang="en-US" dirty="0"/>
        </a:p>
      </dgm:t>
    </dgm:pt>
    <dgm:pt modelId="{D65C028C-7F3E-4F6E-8444-BDB8C00CD890}" type="parTrans" cxnId="{B30F0187-C9EA-40C2-A6C3-C12D8359A5E9}">
      <dgm:prSet/>
      <dgm:spPr/>
      <dgm:t>
        <a:bodyPr/>
        <a:lstStyle/>
        <a:p>
          <a:endParaRPr lang="en-US"/>
        </a:p>
      </dgm:t>
    </dgm:pt>
    <dgm:pt modelId="{80724ABE-FDD3-4281-9692-3A7864DB8906}" type="sibTrans" cxnId="{B30F0187-C9EA-40C2-A6C3-C12D8359A5E9}">
      <dgm:prSet/>
      <dgm:spPr/>
      <dgm:t>
        <a:bodyPr/>
        <a:lstStyle/>
        <a:p>
          <a:endParaRPr lang="en-US"/>
        </a:p>
      </dgm:t>
    </dgm:pt>
    <dgm:pt modelId="{F7A3CFA1-74B0-4496-85D8-7086A5EEE93E}">
      <dgm:prSet/>
      <dgm:spPr/>
      <dgm:t>
        <a:bodyPr/>
        <a:lstStyle/>
        <a:p>
          <a:r>
            <a:rPr lang="en-IN"/>
            <a:t>Volatility </a:t>
          </a:r>
          <a:endParaRPr lang="en-US"/>
        </a:p>
      </dgm:t>
    </dgm:pt>
    <dgm:pt modelId="{B6724AAF-B877-4113-B3CF-A00545585D1A}" type="parTrans" cxnId="{E167B0B7-F638-4803-911A-898F2E46C443}">
      <dgm:prSet/>
      <dgm:spPr/>
      <dgm:t>
        <a:bodyPr/>
        <a:lstStyle/>
        <a:p>
          <a:endParaRPr lang="en-US"/>
        </a:p>
      </dgm:t>
    </dgm:pt>
    <dgm:pt modelId="{B6BA5AB0-073C-4827-A347-C438136E269C}" type="sibTrans" cxnId="{E167B0B7-F638-4803-911A-898F2E46C443}">
      <dgm:prSet/>
      <dgm:spPr/>
      <dgm:t>
        <a:bodyPr/>
        <a:lstStyle/>
        <a:p>
          <a:endParaRPr lang="en-US"/>
        </a:p>
      </dgm:t>
    </dgm:pt>
    <dgm:pt modelId="{5C9E84E7-2670-4C2A-B254-03F4862C8424}">
      <dgm:prSet/>
      <dgm:spPr/>
      <dgm:t>
        <a:bodyPr/>
        <a:lstStyle/>
        <a:p>
          <a:r>
            <a:rPr lang="en-IN" dirty="0"/>
            <a:t>Cumulative Price</a:t>
          </a:r>
          <a:endParaRPr lang="en-US" dirty="0"/>
        </a:p>
      </dgm:t>
    </dgm:pt>
    <dgm:pt modelId="{B485E98B-243A-4D6D-B09D-96ABF18CCC83}" type="parTrans" cxnId="{B697C3A6-4B7F-4590-ADD9-D2C9D9C1CCC1}">
      <dgm:prSet/>
      <dgm:spPr/>
      <dgm:t>
        <a:bodyPr/>
        <a:lstStyle/>
        <a:p>
          <a:endParaRPr lang="en-US"/>
        </a:p>
      </dgm:t>
    </dgm:pt>
    <dgm:pt modelId="{0C0B832E-3FE2-4E41-ADD1-12167C97ABD7}" type="sibTrans" cxnId="{B697C3A6-4B7F-4590-ADD9-D2C9D9C1CCC1}">
      <dgm:prSet/>
      <dgm:spPr/>
      <dgm:t>
        <a:bodyPr/>
        <a:lstStyle/>
        <a:p>
          <a:endParaRPr lang="en-US"/>
        </a:p>
      </dgm:t>
    </dgm:pt>
    <dgm:pt modelId="{6A2E3230-6C8E-8043-B1B8-F81567CCF62C}">
      <dgm:prSet/>
      <dgm:spPr/>
      <dgm:t>
        <a:bodyPr/>
        <a:lstStyle/>
        <a:p>
          <a:r>
            <a:rPr lang="en-US" dirty="0"/>
            <a:t>Checking missing values</a:t>
          </a:r>
        </a:p>
      </dgm:t>
    </dgm:pt>
    <dgm:pt modelId="{6B01D61F-F92E-7448-814E-EFAC776E3113}" type="parTrans" cxnId="{AC23B422-4133-E345-A844-E6C6D45B1944}">
      <dgm:prSet/>
      <dgm:spPr/>
      <dgm:t>
        <a:bodyPr/>
        <a:lstStyle/>
        <a:p>
          <a:endParaRPr lang="en-US"/>
        </a:p>
      </dgm:t>
    </dgm:pt>
    <dgm:pt modelId="{E80B1853-BC5E-004F-8788-02E7C29269D7}" type="sibTrans" cxnId="{AC23B422-4133-E345-A844-E6C6D45B1944}">
      <dgm:prSet/>
      <dgm:spPr/>
      <dgm:t>
        <a:bodyPr/>
        <a:lstStyle/>
        <a:p>
          <a:endParaRPr lang="en-US"/>
        </a:p>
      </dgm:t>
    </dgm:pt>
    <dgm:pt modelId="{56774C13-21A5-3241-96CD-383CD6C27AAD}">
      <dgm:prSet/>
      <dgm:spPr/>
      <dgm:t>
        <a:bodyPr/>
        <a:lstStyle/>
        <a:p>
          <a:r>
            <a:rPr lang="en-US" dirty="0"/>
            <a:t>Selecting Target for prediction</a:t>
          </a:r>
        </a:p>
      </dgm:t>
    </dgm:pt>
    <dgm:pt modelId="{7149E0DB-165F-CD4E-9AE7-BBC0AD423781}" type="parTrans" cxnId="{DBC1E4C7-6D97-004E-B1E6-7BCFE2286DAA}">
      <dgm:prSet/>
      <dgm:spPr/>
      <dgm:t>
        <a:bodyPr/>
        <a:lstStyle/>
        <a:p>
          <a:endParaRPr lang="en-US"/>
        </a:p>
      </dgm:t>
    </dgm:pt>
    <dgm:pt modelId="{5CD4A8F6-560D-DC43-93F9-B894611188A8}" type="sibTrans" cxnId="{DBC1E4C7-6D97-004E-B1E6-7BCFE2286DAA}">
      <dgm:prSet/>
      <dgm:spPr/>
      <dgm:t>
        <a:bodyPr/>
        <a:lstStyle/>
        <a:p>
          <a:endParaRPr lang="en-US"/>
        </a:p>
      </dgm:t>
    </dgm:pt>
    <dgm:pt modelId="{E2D13931-43B7-E246-BB4E-E2A8CF9FF7AC}" type="pres">
      <dgm:prSet presAssocID="{1359C8D7-D6C0-4D9F-83DC-E9CB830B4D95}" presName="Name0" presStyleCnt="0">
        <dgm:presLayoutVars>
          <dgm:dir/>
          <dgm:animLvl val="lvl"/>
          <dgm:resizeHandles val="exact"/>
        </dgm:presLayoutVars>
      </dgm:prSet>
      <dgm:spPr/>
    </dgm:pt>
    <dgm:pt modelId="{27E4C747-DEAC-0E47-9E99-4FF1BAAAE09B}" type="pres">
      <dgm:prSet presAssocID="{4FE21111-6806-4882-992C-B68E1C640848}" presName="composite" presStyleCnt="0"/>
      <dgm:spPr/>
    </dgm:pt>
    <dgm:pt modelId="{47DC687A-F137-904E-BB35-DE01156B0349}" type="pres">
      <dgm:prSet presAssocID="{4FE21111-6806-4882-992C-B68E1C640848}" presName="parTx" presStyleLbl="alignNode1" presStyleIdx="0" presStyleCnt="3">
        <dgm:presLayoutVars>
          <dgm:chMax val="0"/>
          <dgm:chPref val="0"/>
          <dgm:bulletEnabled val="1"/>
        </dgm:presLayoutVars>
      </dgm:prSet>
      <dgm:spPr/>
    </dgm:pt>
    <dgm:pt modelId="{43E4F16D-183F-2B4E-B0BE-95C022614554}" type="pres">
      <dgm:prSet presAssocID="{4FE21111-6806-4882-992C-B68E1C640848}" presName="desTx" presStyleLbl="alignAccFollowNode1" presStyleIdx="0" presStyleCnt="3">
        <dgm:presLayoutVars>
          <dgm:bulletEnabled val="1"/>
        </dgm:presLayoutVars>
      </dgm:prSet>
      <dgm:spPr/>
    </dgm:pt>
    <dgm:pt modelId="{4D0C991B-3767-1F46-8D18-F524BCFE7362}" type="pres">
      <dgm:prSet presAssocID="{041C0C91-7CBE-499D-8BFB-A5F924AC5BA8}" presName="space" presStyleCnt="0"/>
      <dgm:spPr/>
    </dgm:pt>
    <dgm:pt modelId="{61DC85DB-5A04-6C40-9C08-5AF1E7BCE5AE}" type="pres">
      <dgm:prSet presAssocID="{D1DECEBF-9DF7-48C0-AD27-84E6B00762CC}" presName="composite" presStyleCnt="0"/>
      <dgm:spPr/>
    </dgm:pt>
    <dgm:pt modelId="{4A20A6D1-137A-3F40-AF2A-E58CC3599B50}" type="pres">
      <dgm:prSet presAssocID="{D1DECEBF-9DF7-48C0-AD27-84E6B00762CC}" presName="parTx" presStyleLbl="alignNode1" presStyleIdx="1" presStyleCnt="3">
        <dgm:presLayoutVars>
          <dgm:chMax val="0"/>
          <dgm:chPref val="0"/>
          <dgm:bulletEnabled val="1"/>
        </dgm:presLayoutVars>
      </dgm:prSet>
      <dgm:spPr/>
    </dgm:pt>
    <dgm:pt modelId="{936499EA-DF40-8542-90E3-05979B626543}" type="pres">
      <dgm:prSet presAssocID="{D1DECEBF-9DF7-48C0-AD27-84E6B00762CC}" presName="desTx" presStyleLbl="alignAccFollowNode1" presStyleIdx="1" presStyleCnt="3">
        <dgm:presLayoutVars>
          <dgm:bulletEnabled val="1"/>
        </dgm:presLayoutVars>
      </dgm:prSet>
      <dgm:spPr/>
    </dgm:pt>
    <dgm:pt modelId="{411972EA-FA24-BA4D-9E95-CB331832725B}" type="pres">
      <dgm:prSet presAssocID="{52F7D606-EAC6-4E6E-9C47-2C6341078911}" presName="space" presStyleCnt="0"/>
      <dgm:spPr/>
    </dgm:pt>
    <dgm:pt modelId="{625ADADB-BF5B-7940-A36F-AA964448D6E1}" type="pres">
      <dgm:prSet presAssocID="{7D3C4733-DE76-4DCD-8484-4CB622D01438}" presName="composite" presStyleCnt="0"/>
      <dgm:spPr/>
    </dgm:pt>
    <dgm:pt modelId="{2B2964C4-6B9A-0940-AF05-10844659D130}" type="pres">
      <dgm:prSet presAssocID="{7D3C4733-DE76-4DCD-8484-4CB622D01438}" presName="parTx" presStyleLbl="alignNode1" presStyleIdx="2" presStyleCnt="3">
        <dgm:presLayoutVars>
          <dgm:chMax val="0"/>
          <dgm:chPref val="0"/>
          <dgm:bulletEnabled val="1"/>
        </dgm:presLayoutVars>
      </dgm:prSet>
      <dgm:spPr/>
    </dgm:pt>
    <dgm:pt modelId="{7B041FBB-CAB4-3245-820F-D4FC21D5C34D}" type="pres">
      <dgm:prSet presAssocID="{7D3C4733-DE76-4DCD-8484-4CB622D01438}" presName="desTx" presStyleLbl="alignAccFollowNode1" presStyleIdx="2" presStyleCnt="3">
        <dgm:presLayoutVars>
          <dgm:bulletEnabled val="1"/>
        </dgm:presLayoutVars>
      </dgm:prSet>
      <dgm:spPr/>
    </dgm:pt>
  </dgm:ptLst>
  <dgm:cxnLst>
    <dgm:cxn modelId="{D2BFFF08-4CC9-8640-8663-B7F90757D577}" type="presOf" srcId="{6A2E3230-6C8E-8043-B1B8-F81567CCF62C}" destId="{936499EA-DF40-8542-90E3-05979B626543}" srcOrd="0" destOrd="0" presId="urn:microsoft.com/office/officeart/2005/8/layout/hList1"/>
    <dgm:cxn modelId="{205CCA11-B57C-5241-9A0F-27F5B5EE84FF}" type="presOf" srcId="{4FE21111-6806-4882-992C-B68E1C640848}" destId="{47DC687A-F137-904E-BB35-DE01156B0349}" srcOrd="0" destOrd="0" presId="urn:microsoft.com/office/officeart/2005/8/layout/hList1"/>
    <dgm:cxn modelId="{AC23B422-4133-E345-A844-E6C6D45B1944}" srcId="{D1DECEBF-9DF7-48C0-AD27-84E6B00762CC}" destId="{6A2E3230-6C8E-8043-B1B8-F81567CCF62C}" srcOrd="0" destOrd="0" parTransId="{6B01D61F-F92E-7448-814E-EFAC776E3113}" sibTransId="{E80B1853-BC5E-004F-8788-02E7C29269D7}"/>
    <dgm:cxn modelId="{2AC13B2D-8F5C-426F-9197-4C668FA5F6A5}" srcId="{1359C8D7-D6C0-4D9F-83DC-E9CB830B4D95}" destId="{D1DECEBF-9DF7-48C0-AD27-84E6B00762CC}" srcOrd="1" destOrd="0" parTransId="{8A64EA69-4A2A-442E-936F-7CCAABE8296A}" sibTransId="{52F7D606-EAC6-4E6E-9C47-2C6341078911}"/>
    <dgm:cxn modelId="{E6753E2F-E17B-B84C-AC35-9257624E22EA}" type="presOf" srcId="{D1DECEBF-9DF7-48C0-AD27-84E6B00762CC}" destId="{4A20A6D1-137A-3F40-AF2A-E58CC3599B50}" srcOrd="0" destOrd="0" presId="urn:microsoft.com/office/officeart/2005/8/layout/hList1"/>
    <dgm:cxn modelId="{F50F4D59-BAAD-434A-AFC4-0336FFB3CCAB}" srcId="{1359C8D7-D6C0-4D9F-83DC-E9CB830B4D95}" destId="{7D3C4733-DE76-4DCD-8484-4CB622D01438}" srcOrd="2" destOrd="0" parTransId="{D596AFD1-3688-4F53-9658-FBF9A3A29AC6}" sibTransId="{AE3263C5-BDC1-4A13-B9A2-719B1DCF6B02}"/>
    <dgm:cxn modelId="{E41BFB86-344E-4163-B7F3-8369671B7153}" srcId="{1359C8D7-D6C0-4D9F-83DC-E9CB830B4D95}" destId="{4FE21111-6806-4882-992C-B68E1C640848}" srcOrd="0" destOrd="0" parTransId="{90D64542-2CFE-4E47-A19F-80D56940AFD0}" sibTransId="{041C0C91-7CBE-499D-8BFB-A5F924AC5BA8}"/>
    <dgm:cxn modelId="{B30F0187-C9EA-40C2-A6C3-C12D8359A5E9}" srcId="{7D3C4733-DE76-4DCD-8484-4CB622D01438}" destId="{2007A1FF-B43D-49BE-AD71-AA32038D414F}" srcOrd="0" destOrd="0" parTransId="{D65C028C-7F3E-4F6E-8444-BDB8C00CD890}" sibTransId="{80724ABE-FDD3-4281-9692-3A7864DB8906}"/>
    <dgm:cxn modelId="{2735B489-EBC2-074B-A9FC-21216EC44375}" type="presOf" srcId="{56774C13-21A5-3241-96CD-383CD6C27AAD}" destId="{43E4F16D-183F-2B4E-B0BE-95C022614554}" srcOrd="0" destOrd="0" presId="urn:microsoft.com/office/officeart/2005/8/layout/hList1"/>
    <dgm:cxn modelId="{B697C3A6-4B7F-4590-ADD9-D2C9D9C1CCC1}" srcId="{7D3C4733-DE76-4DCD-8484-4CB622D01438}" destId="{5C9E84E7-2670-4C2A-B254-03F4862C8424}" srcOrd="2" destOrd="0" parTransId="{B485E98B-243A-4D6D-B09D-96ABF18CCC83}" sibTransId="{0C0B832E-3FE2-4E41-ADD1-12167C97ABD7}"/>
    <dgm:cxn modelId="{E167B0B7-F638-4803-911A-898F2E46C443}" srcId="{7D3C4733-DE76-4DCD-8484-4CB622D01438}" destId="{F7A3CFA1-74B0-4496-85D8-7086A5EEE93E}" srcOrd="1" destOrd="0" parTransId="{B6724AAF-B877-4113-B3CF-A00545585D1A}" sibTransId="{B6BA5AB0-073C-4827-A347-C438136E269C}"/>
    <dgm:cxn modelId="{7C32F2C0-1B20-A84C-8936-669553B237D1}" type="presOf" srcId="{5C9E84E7-2670-4C2A-B254-03F4862C8424}" destId="{7B041FBB-CAB4-3245-820F-D4FC21D5C34D}" srcOrd="0" destOrd="2" presId="urn:microsoft.com/office/officeart/2005/8/layout/hList1"/>
    <dgm:cxn modelId="{0F7532C7-64CE-694C-98EF-8027A2921179}" type="presOf" srcId="{1359C8D7-D6C0-4D9F-83DC-E9CB830B4D95}" destId="{E2D13931-43B7-E246-BB4E-E2A8CF9FF7AC}" srcOrd="0" destOrd="0" presId="urn:microsoft.com/office/officeart/2005/8/layout/hList1"/>
    <dgm:cxn modelId="{DBC1E4C7-6D97-004E-B1E6-7BCFE2286DAA}" srcId="{4FE21111-6806-4882-992C-B68E1C640848}" destId="{56774C13-21A5-3241-96CD-383CD6C27AAD}" srcOrd="0" destOrd="0" parTransId="{7149E0DB-165F-CD4E-9AE7-BBC0AD423781}" sibTransId="{5CD4A8F6-560D-DC43-93F9-B894611188A8}"/>
    <dgm:cxn modelId="{909FEDE0-81B8-374D-A918-DE11C3E17822}" type="presOf" srcId="{2007A1FF-B43D-49BE-AD71-AA32038D414F}" destId="{7B041FBB-CAB4-3245-820F-D4FC21D5C34D}" srcOrd="0" destOrd="0" presId="urn:microsoft.com/office/officeart/2005/8/layout/hList1"/>
    <dgm:cxn modelId="{95E222E5-651A-2A47-983D-A14999062642}" type="presOf" srcId="{7D3C4733-DE76-4DCD-8484-4CB622D01438}" destId="{2B2964C4-6B9A-0940-AF05-10844659D130}" srcOrd="0" destOrd="0" presId="urn:microsoft.com/office/officeart/2005/8/layout/hList1"/>
    <dgm:cxn modelId="{150369EC-37CD-5A49-85F5-859B8E0E781A}" type="presOf" srcId="{F7A3CFA1-74B0-4496-85D8-7086A5EEE93E}" destId="{7B041FBB-CAB4-3245-820F-D4FC21D5C34D}" srcOrd="0" destOrd="1" presId="urn:microsoft.com/office/officeart/2005/8/layout/hList1"/>
    <dgm:cxn modelId="{215149E8-566F-E240-963C-6AC8C6F1686D}" type="presParOf" srcId="{E2D13931-43B7-E246-BB4E-E2A8CF9FF7AC}" destId="{27E4C747-DEAC-0E47-9E99-4FF1BAAAE09B}" srcOrd="0" destOrd="0" presId="urn:microsoft.com/office/officeart/2005/8/layout/hList1"/>
    <dgm:cxn modelId="{8F03DAA9-39E9-6D48-9FE9-CE615A2DFDD8}" type="presParOf" srcId="{27E4C747-DEAC-0E47-9E99-4FF1BAAAE09B}" destId="{47DC687A-F137-904E-BB35-DE01156B0349}" srcOrd="0" destOrd="0" presId="urn:microsoft.com/office/officeart/2005/8/layout/hList1"/>
    <dgm:cxn modelId="{6E9542E7-A536-E442-8B16-D7497A2A44FF}" type="presParOf" srcId="{27E4C747-DEAC-0E47-9E99-4FF1BAAAE09B}" destId="{43E4F16D-183F-2B4E-B0BE-95C022614554}" srcOrd="1" destOrd="0" presId="urn:microsoft.com/office/officeart/2005/8/layout/hList1"/>
    <dgm:cxn modelId="{1753467A-A6CA-164B-93FE-9CCE6059F70C}" type="presParOf" srcId="{E2D13931-43B7-E246-BB4E-E2A8CF9FF7AC}" destId="{4D0C991B-3767-1F46-8D18-F524BCFE7362}" srcOrd="1" destOrd="0" presId="urn:microsoft.com/office/officeart/2005/8/layout/hList1"/>
    <dgm:cxn modelId="{58582B85-3175-0947-863B-B9E4A6E2743A}" type="presParOf" srcId="{E2D13931-43B7-E246-BB4E-E2A8CF9FF7AC}" destId="{61DC85DB-5A04-6C40-9C08-5AF1E7BCE5AE}" srcOrd="2" destOrd="0" presId="urn:microsoft.com/office/officeart/2005/8/layout/hList1"/>
    <dgm:cxn modelId="{6D98E99F-1FE3-A942-89F8-E70B3A9A26EE}" type="presParOf" srcId="{61DC85DB-5A04-6C40-9C08-5AF1E7BCE5AE}" destId="{4A20A6D1-137A-3F40-AF2A-E58CC3599B50}" srcOrd="0" destOrd="0" presId="urn:microsoft.com/office/officeart/2005/8/layout/hList1"/>
    <dgm:cxn modelId="{69CA27B3-CC87-F449-B71E-BF691FFC4E15}" type="presParOf" srcId="{61DC85DB-5A04-6C40-9C08-5AF1E7BCE5AE}" destId="{936499EA-DF40-8542-90E3-05979B626543}" srcOrd="1" destOrd="0" presId="urn:microsoft.com/office/officeart/2005/8/layout/hList1"/>
    <dgm:cxn modelId="{775472AE-46BB-284A-988B-C4FAF21805D1}" type="presParOf" srcId="{E2D13931-43B7-E246-BB4E-E2A8CF9FF7AC}" destId="{411972EA-FA24-BA4D-9E95-CB331832725B}" srcOrd="3" destOrd="0" presId="urn:microsoft.com/office/officeart/2005/8/layout/hList1"/>
    <dgm:cxn modelId="{F4764AA6-3F9A-FE44-B808-07AAB176A31F}" type="presParOf" srcId="{E2D13931-43B7-E246-BB4E-E2A8CF9FF7AC}" destId="{625ADADB-BF5B-7940-A36F-AA964448D6E1}" srcOrd="4" destOrd="0" presId="urn:microsoft.com/office/officeart/2005/8/layout/hList1"/>
    <dgm:cxn modelId="{4564B9FC-08C1-0C4B-9999-DE1F2601107E}" type="presParOf" srcId="{625ADADB-BF5B-7940-A36F-AA964448D6E1}" destId="{2B2964C4-6B9A-0940-AF05-10844659D130}" srcOrd="0" destOrd="0" presId="urn:microsoft.com/office/officeart/2005/8/layout/hList1"/>
    <dgm:cxn modelId="{A8615E53-4BB0-5646-B76B-8F8281BFA98F}" type="presParOf" srcId="{625ADADB-BF5B-7940-A36F-AA964448D6E1}" destId="{7B041FBB-CAB4-3245-820F-D4FC21D5C34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E7F86A-5CDE-4532-9964-D6B73CAA3E0D}"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DBBFB8D-CA72-49FC-969D-5E9D9D0F6C07}">
      <dgm:prSet/>
      <dgm:spPr/>
      <dgm:t>
        <a:bodyPr/>
        <a:lstStyle/>
        <a:p>
          <a:r>
            <a:rPr lang="en-US"/>
            <a:t>Stationary test on Log transform and 1</a:t>
          </a:r>
          <a:r>
            <a:rPr lang="en-US" baseline="30000"/>
            <a:t>st</a:t>
          </a:r>
          <a:r>
            <a:rPr lang="en-US"/>
            <a:t> order differenced data:</a:t>
          </a:r>
        </a:p>
      </dgm:t>
    </dgm:pt>
    <dgm:pt modelId="{A4EC8498-789A-4C39-AB53-1D7EFCB7F264}" type="parTrans" cxnId="{F3FBADE5-0D25-4AA0-B233-766747AFD120}">
      <dgm:prSet/>
      <dgm:spPr/>
      <dgm:t>
        <a:bodyPr/>
        <a:lstStyle/>
        <a:p>
          <a:endParaRPr lang="en-US"/>
        </a:p>
      </dgm:t>
    </dgm:pt>
    <dgm:pt modelId="{81E188F9-1179-481C-81F0-3FD38870631C}" type="sibTrans" cxnId="{F3FBADE5-0D25-4AA0-B233-766747AFD120}">
      <dgm:prSet/>
      <dgm:spPr/>
      <dgm:t>
        <a:bodyPr/>
        <a:lstStyle/>
        <a:p>
          <a:endParaRPr lang="en-US"/>
        </a:p>
      </dgm:t>
    </dgm:pt>
    <dgm:pt modelId="{E4709F84-2E7E-4565-AADE-7BDA122758D1}">
      <dgm:prSet/>
      <dgm:spPr/>
      <dgm:t>
        <a:bodyPr/>
        <a:lstStyle/>
        <a:p>
          <a:r>
            <a:rPr lang="en-US"/>
            <a:t>From ADF test results, the data is stationary</a:t>
          </a:r>
        </a:p>
      </dgm:t>
    </dgm:pt>
    <dgm:pt modelId="{53930E61-E2E2-44A2-89B5-D9B97F4E14DC}" type="parTrans" cxnId="{B5AD35D8-D7A9-48D3-AEE4-CE837DBFBAA6}">
      <dgm:prSet/>
      <dgm:spPr/>
      <dgm:t>
        <a:bodyPr/>
        <a:lstStyle/>
        <a:p>
          <a:endParaRPr lang="en-US"/>
        </a:p>
      </dgm:t>
    </dgm:pt>
    <dgm:pt modelId="{74001025-1BEF-4A6A-84FC-490FB5F2CC3F}" type="sibTrans" cxnId="{B5AD35D8-D7A9-48D3-AEE4-CE837DBFBAA6}">
      <dgm:prSet/>
      <dgm:spPr/>
      <dgm:t>
        <a:bodyPr/>
        <a:lstStyle/>
        <a:p>
          <a:endParaRPr lang="en-US"/>
        </a:p>
      </dgm:t>
    </dgm:pt>
    <dgm:pt modelId="{49E87BFB-08F3-49A6-87C0-75E80E971176}">
      <dgm:prSet/>
      <dgm:spPr/>
      <dgm:t>
        <a:bodyPr/>
        <a:lstStyle/>
        <a:p>
          <a:r>
            <a:rPr lang="en-US"/>
            <a:t>From KPSS test results, the data is stationary</a:t>
          </a:r>
        </a:p>
      </dgm:t>
    </dgm:pt>
    <dgm:pt modelId="{8037DC89-4029-4EBC-8ED4-0386E99DD55E}" type="parTrans" cxnId="{D66624AE-C26E-40C4-A4FC-56ABD445EB61}">
      <dgm:prSet/>
      <dgm:spPr/>
      <dgm:t>
        <a:bodyPr/>
        <a:lstStyle/>
        <a:p>
          <a:endParaRPr lang="en-US"/>
        </a:p>
      </dgm:t>
    </dgm:pt>
    <dgm:pt modelId="{5AEBF15F-A822-4C64-9ABC-4F4F0351F511}" type="sibTrans" cxnId="{D66624AE-C26E-40C4-A4FC-56ABD445EB61}">
      <dgm:prSet/>
      <dgm:spPr/>
      <dgm:t>
        <a:bodyPr/>
        <a:lstStyle/>
        <a:p>
          <a:endParaRPr lang="en-US"/>
        </a:p>
      </dgm:t>
    </dgm:pt>
    <dgm:pt modelId="{9CB75530-3779-1A47-9173-2A0BED6E3471}" type="pres">
      <dgm:prSet presAssocID="{E1E7F86A-5CDE-4532-9964-D6B73CAA3E0D}" presName="vert0" presStyleCnt="0">
        <dgm:presLayoutVars>
          <dgm:dir/>
          <dgm:animOne val="branch"/>
          <dgm:animLvl val="lvl"/>
        </dgm:presLayoutVars>
      </dgm:prSet>
      <dgm:spPr/>
    </dgm:pt>
    <dgm:pt modelId="{E61C766B-B3E6-3B48-A795-0269B869B329}" type="pres">
      <dgm:prSet presAssocID="{1DBBFB8D-CA72-49FC-969D-5E9D9D0F6C07}" presName="thickLine" presStyleLbl="alignNode1" presStyleIdx="0" presStyleCnt="3"/>
      <dgm:spPr/>
    </dgm:pt>
    <dgm:pt modelId="{DF9CAE10-49C8-8647-A20C-21A8DB7209BD}" type="pres">
      <dgm:prSet presAssocID="{1DBBFB8D-CA72-49FC-969D-5E9D9D0F6C07}" presName="horz1" presStyleCnt="0"/>
      <dgm:spPr/>
    </dgm:pt>
    <dgm:pt modelId="{EBF8C401-29AE-274B-BA7B-7F2C3440EB0E}" type="pres">
      <dgm:prSet presAssocID="{1DBBFB8D-CA72-49FC-969D-5E9D9D0F6C07}" presName="tx1" presStyleLbl="revTx" presStyleIdx="0" presStyleCnt="3"/>
      <dgm:spPr/>
    </dgm:pt>
    <dgm:pt modelId="{74F8FF25-A2D2-5B4E-BA14-E6659EA751F2}" type="pres">
      <dgm:prSet presAssocID="{1DBBFB8D-CA72-49FC-969D-5E9D9D0F6C07}" presName="vert1" presStyleCnt="0"/>
      <dgm:spPr/>
    </dgm:pt>
    <dgm:pt modelId="{076ADAF8-F00F-6F46-A336-BAABB5114623}" type="pres">
      <dgm:prSet presAssocID="{E4709F84-2E7E-4565-AADE-7BDA122758D1}" presName="thickLine" presStyleLbl="alignNode1" presStyleIdx="1" presStyleCnt="3"/>
      <dgm:spPr/>
    </dgm:pt>
    <dgm:pt modelId="{C9B3EAB1-9F61-0542-8B4D-DCC41153914E}" type="pres">
      <dgm:prSet presAssocID="{E4709F84-2E7E-4565-AADE-7BDA122758D1}" presName="horz1" presStyleCnt="0"/>
      <dgm:spPr/>
    </dgm:pt>
    <dgm:pt modelId="{3B460F44-E4A9-5F4D-8231-6EC3BE5EF22E}" type="pres">
      <dgm:prSet presAssocID="{E4709F84-2E7E-4565-AADE-7BDA122758D1}" presName="tx1" presStyleLbl="revTx" presStyleIdx="1" presStyleCnt="3"/>
      <dgm:spPr/>
    </dgm:pt>
    <dgm:pt modelId="{956198BB-EB3B-674E-93D4-93FF9768DA6A}" type="pres">
      <dgm:prSet presAssocID="{E4709F84-2E7E-4565-AADE-7BDA122758D1}" presName="vert1" presStyleCnt="0"/>
      <dgm:spPr/>
    </dgm:pt>
    <dgm:pt modelId="{E705F0FA-A852-5A44-A896-A897D2804EF1}" type="pres">
      <dgm:prSet presAssocID="{49E87BFB-08F3-49A6-87C0-75E80E971176}" presName="thickLine" presStyleLbl="alignNode1" presStyleIdx="2" presStyleCnt="3"/>
      <dgm:spPr/>
    </dgm:pt>
    <dgm:pt modelId="{CDD649D1-CF63-7540-8F42-0DF1C973411D}" type="pres">
      <dgm:prSet presAssocID="{49E87BFB-08F3-49A6-87C0-75E80E971176}" presName="horz1" presStyleCnt="0"/>
      <dgm:spPr/>
    </dgm:pt>
    <dgm:pt modelId="{F43AFE59-FDC6-EE44-ABA6-3758B36D3679}" type="pres">
      <dgm:prSet presAssocID="{49E87BFB-08F3-49A6-87C0-75E80E971176}" presName="tx1" presStyleLbl="revTx" presStyleIdx="2" presStyleCnt="3"/>
      <dgm:spPr/>
    </dgm:pt>
    <dgm:pt modelId="{DEA5F189-F430-5441-82FD-003124EE59F6}" type="pres">
      <dgm:prSet presAssocID="{49E87BFB-08F3-49A6-87C0-75E80E971176}" presName="vert1" presStyleCnt="0"/>
      <dgm:spPr/>
    </dgm:pt>
  </dgm:ptLst>
  <dgm:cxnLst>
    <dgm:cxn modelId="{E46D774D-A9AF-5847-99F3-D9F8ADEA076A}" type="presOf" srcId="{1DBBFB8D-CA72-49FC-969D-5E9D9D0F6C07}" destId="{EBF8C401-29AE-274B-BA7B-7F2C3440EB0E}" srcOrd="0" destOrd="0" presId="urn:microsoft.com/office/officeart/2008/layout/LinedList"/>
    <dgm:cxn modelId="{D66624AE-C26E-40C4-A4FC-56ABD445EB61}" srcId="{E1E7F86A-5CDE-4532-9964-D6B73CAA3E0D}" destId="{49E87BFB-08F3-49A6-87C0-75E80E971176}" srcOrd="2" destOrd="0" parTransId="{8037DC89-4029-4EBC-8ED4-0386E99DD55E}" sibTransId="{5AEBF15F-A822-4C64-9ABC-4F4F0351F511}"/>
    <dgm:cxn modelId="{6CA082C2-2C5D-4347-AFBA-17358C0A23CE}" type="presOf" srcId="{E1E7F86A-5CDE-4532-9964-D6B73CAA3E0D}" destId="{9CB75530-3779-1A47-9173-2A0BED6E3471}" srcOrd="0" destOrd="0" presId="urn:microsoft.com/office/officeart/2008/layout/LinedList"/>
    <dgm:cxn modelId="{B5AD35D8-D7A9-48D3-AEE4-CE837DBFBAA6}" srcId="{E1E7F86A-5CDE-4532-9964-D6B73CAA3E0D}" destId="{E4709F84-2E7E-4565-AADE-7BDA122758D1}" srcOrd="1" destOrd="0" parTransId="{53930E61-E2E2-44A2-89B5-D9B97F4E14DC}" sibTransId="{74001025-1BEF-4A6A-84FC-490FB5F2CC3F}"/>
    <dgm:cxn modelId="{F3FBADE5-0D25-4AA0-B233-766747AFD120}" srcId="{E1E7F86A-5CDE-4532-9964-D6B73CAA3E0D}" destId="{1DBBFB8D-CA72-49FC-969D-5E9D9D0F6C07}" srcOrd="0" destOrd="0" parTransId="{A4EC8498-789A-4C39-AB53-1D7EFCB7F264}" sibTransId="{81E188F9-1179-481C-81F0-3FD38870631C}"/>
    <dgm:cxn modelId="{8032CEF2-713D-1446-91BF-C8916FA8ED8C}" type="presOf" srcId="{E4709F84-2E7E-4565-AADE-7BDA122758D1}" destId="{3B460F44-E4A9-5F4D-8231-6EC3BE5EF22E}" srcOrd="0" destOrd="0" presId="urn:microsoft.com/office/officeart/2008/layout/LinedList"/>
    <dgm:cxn modelId="{8A17CBFB-4658-B448-AA9F-A339059F7A98}" type="presOf" srcId="{49E87BFB-08F3-49A6-87C0-75E80E971176}" destId="{F43AFE59-FDC6-EE44-ABA6-3758B36D3679}" srcOrd="0" destOrd="0" presId="urn:microsoft.com/office/officeart/2008/layout/LinedList"/>
    <dgm:cxn modelId="{33A1AF82-D4DD-A64E-9533-423049299CA7}" type="presParOf" srcId="{9CB75530-3779-1A47-9173-2A0BED6E3471}" destId="{E61C766B-B3E6-3B48-A795-0269B869B329}" srcOrd="0" destOrd="0" presId="urn:microsoft.com/office/officeart/2008/layout/LinedList"/>
    <dgm:cxn modelId="{24E5FB35-8490-4949-BD35-538AB64444E2}" type="presParOf" srcId="{9CB75530-3779-1A47-9173-2A0BED6E3471}" destId="{DF9CAE10-49C8-8647-A20C-21A8DB7209BD}" srcOrd="1" destOrd="0" presId="urn:microsoft.com/office/officeart/2008/layout/LinedList"/>
    <dgm:cxn modelId="{A03EC2EA-5127-2345-A35A-E9BE7BD8F778}" type="presParOf" srcId="{DF9CAE10-49C8-8647-A20C-21A8DB7209BD}" destId="{EBF8C401-29AE-274B-BA7B-7F2C3440EB0E}" srcOrd="0" destOrd="0" presId="urn:microsoft.com/office/officeart/2008/layout/LinedList"/>
    <dgm:cxn modelId="{F0BE5B30-15AF-514B-B50E-0B29B875306C}" type="presParOf" srcId="{DF9CAE10-49C8-8647-A20C-21A8DB7209BD}" destId="{74F8FF25-A2D2-5B4E-BA14-E6659EA751F2}" srcOrd="1" destOrd="0" presId="urn:microsoft.com/office/officeart/2008/layout/LinedList"/>
    <dgm:cxn modelId="{24CDBDB7-12A0-7A4A-8D51-C25D9549F1A7}" type="presParOf" srcId="{9CB75530-3779-1A47-9173-2A0BED6E3471}" destId="{076ADAF8-F00F-6F46-A336-BAABB5114623}" srcOrd="2" destOrd="0" presId="urn:microsoft.com/office/officeart/2008/layout/LinedList"/>
    <dgm:cxn modelId="{F5C6F571-0629-FE48-ADC5-E055AB617C00}" type="presParOf" srcId="{9CB75530-3779-1A47-9173-2A0BED6E3471}" destId="{C9B3EAB1-9F61-0542-8B4D-DCC41153914E}" srcOrd="3" destOrd="0" presId="urn:microsoft.com/office/officeart/2008/layout/LinedList"/>
    <dgm:cxn modelId="{64C6D068-CE3F-8548-922C-48A3B821525C}" type="presParOf" srcId="{C9B3EAB1-9F61-0542-8B4D-DCC41153914E}" destId="{3B460F44-E4A9-5F4D-8231-6EC3BE5EF22E}" srcOrd="0" destOrd="0" presId="urn:microsoft.com/office/officeart/2008/layout/LinedList"/>
    <dgm:cxn modelId="{D220EE63-A2C8-3048-A4A0-560710B08130}" type="presParOf" srcId="{C9B3EAB1-9F61-0542-8B4D-DCC41153914E}" destId="{956198BB-EB3B-674E-93D4-93FF9768DA6A}" srcOrd="1" destOrd="0" presId="urn:microsoft.com/office/officeart/2008/layout/LinedList"/>
    <dgm:cxn modelId="{944FFA66-E643-0F45-881A-43E6B79DE2B1}" type="presParOf" srcId="{9CB75530-3779-1A47-9173-2A0BED6E3471}" destId="{E705F0FA-A852-5A44-A896-A897D2804EF1}" srcOrd="4" destOrd="0" presId="urn:microsoft.com/office/officeart/2008/layout/LinedList"/>
    <dgm:cxn modelId="{8894E38C-5762-174B-9BA6-3035BA2D1469}" type="presParOf" srcId="{9CB75530-3779-1A47-9173-2A0BED6E3471}" destId="{CDD649D1-CF63-7540-8F42-0DF1C973411D}" srcOrd="5" destOrd="0" presId="urn:microsoft.com/office/officeart/2008/layout/LinedList"/>
    <dgm:cxn modelId="{057FA521-66A4-BF4C-8F23-B51B7145BCF6}" type="presParOf" srcId="{CDD649D1-CF63-7540-8F42-0DF1C973411D}" destId="{F43AFE59-FDC6-EE44-ABA6-3758B36D3679}" srcOrd="0" destOrd="0" presId="urn:microsoft.com/office/officeart/2008/layout/LinedList"/>
    <dgm:cxn modelId="{F079CA89-85AE-064C-933C-CF5C38BFB2B7}" type="presParOf" srcId="{CDD649D1-CF63-7540-8F42-0DF1C973411D}" destId="{DEA5F189-F430-5441-82FD-003124EE59F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C687A-F137-904E-BB35-DE01156B0349}">
      <dsp:nvSpPr>
        <dsp:cNvPr id="0" name=""/>
        <dsp:cNvSpPr/>
      </dsp:nvSpPr>
      <dsp:spPr>
        <a:xfrm>
          <a:off x="2293" y="2364842"/>
          <a:ext cx="2235806" cy="71015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0" i="0" kern="1200" dirty="0"/>
            <a:t>The target variable is ‘Close’ which refers to the closing price of Ethereum in USD</a:t>
          </a:r>
          <a:endParaRPr lang="en-US" sz="1400" kern="1200" dirty="0"/>
        </a:p>
      </dsp:txBody>
      <dsp:txXfrm>
        <a:off x="2293" y="2364842"/>
        <a:ext cx="2235806" cy="710151"/>
      </dsp:txXfrm>
    </dsp:sp>
    <dsp:sp modelId="{43E4F16D-183F-2B4E-B0BE-95C022614554}">
      <dsp:nvSpPr>
        <dsp:cNvPr id="0" name=""/>
        <dsp:cNvSpPr/>
      </dsp:nvSpPr>
      <dsp:spPr>
        <a:xfrm>
          <a:off x="2293" y="3074994"/>
          <a:ext cx="2235806" cy="84546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Selecting Target for prediction</a:t>
          </a:r>
        </a:p>
      </dsp:txBody>
      <dsp:txXfrm>
        <a:off x="2293" y="3074994"/>
        <a:ext cx="2235806" cy="845460"/>
      </dsp:txXfrm>
    </dsp:sp>
    <dsp:sp modelId="{4A20A6D1-137A-3F40-AF2A-E58CC3599B50}">
      <dsp:nvSpPr>
        <dsp:cNvPr id="0" name=""/>
        <dsp:cNvSpPr/>
      </dsp:nvSpPr>
      <dsp:spPr>
        <a:xfrm>
          <a:off x="2551111" y="2364842"/>
          <a:ext cx="2235806" cy="710151"/>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0" i="0" kern="1200" dirty="0"/>
            <a:t>Dataset has no null or missing values</a:t>
          </a:r>
          <a:endParaRPr lang="en-US" sz="1400" kern="1200" dirty="0"/>
        </a:p>
      </dsp:txBody>
      <dsp:txXfrm>
        <a:off x="2551111" y="2364842"/>
        <a:ext cx="2235806" cy="710151"/>
      </dsp:txXfrm>
    </dsp:sp>
    <dsp:sp modelId="{936499EA-DF40-8542-90E3-05979B626543}">
      <dsp:nvSpPr>
        <dsp:cNvPr id="0" name=""/>
        <dsp:cNvSpPr/>
      </dsp:nvSpPr>
      <dsp:spPr>
        <a:xfrm>
          <a:off x="2551111" y="3074994"/>
          <a:ext cx="2235806" cy="845460"/>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Checking missing values</a:t>
          </a:r>
        </a:p>
      </dsp:txBody>
      <dsp:txXfrm>
        <a:off x="2551111" y="3074994"/>
        <a:ext cx="2235806" cy="845460"/>
      </dsp:txXfrm>
    </dsp:sp>
    <dsp:sp modelId="{2B2964C4-6B9A-0940-AF05-10844659D130}">
      <dsp:nvSpPr>
        <dsp:cNvPr id="0" name=""/>
        <dsp:cNvSpPr/>
      </dsp:nvSpPr>
      <dsp:spPr>
        <a:xfrm>
          <a:off x="5099930" y="2364842"/>
          <a:ext cx="2235806" cy="710151"/>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IN" sz="1400" b="0" i="0" kern="1200"/>
            <a:t>Dataset has </a:t>
          </a:r>
          <a:r>
            <a:rPr lang="en-IN" sz="1400" kern="1200"/>
            <a:t>7 columns from which we are calculating </a:t>
          </a:r>
          <a:endParaRPr lang="en-US" sz="1400" kern="1200"/>
        </a:p>
      </dsp:txBody>
      <dsp:txXfrm>
        <a:off x="5099930" y="2364842"/>
        <a:ext cx="2235806" cy="710151"/>
      </dsp:txXfrm>
    </dsp:sp>
    <dsp:sp modelId="{7B041FBB-CAB4-3245-820F-D4FC21D5C34D}">
      <dsp:nvSpPr>
        <dsp:cNvPr id="0" name=""/>
        <dsp:cNvSpPr/>
      </dsp:nvSpPr>
      <dsp:spPr>
        <a:xfrm>
          <a:off x="5099930" y="3074994"/>
          <a:ext cx="2235806" cy="845460"/>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IN" sz="1400" kern="1200" dirty="0"/>
            <a:t>Market Cap </a:t>
          </a:r>
          <a:endParaRPr lang="en-US" sz="1400" kern="1200" dirty="0"/>
        </a:p>
        <a:p>
          <a:pPr marL="114300" lvl="1" indent="-114300" algn="l" defTabSz="622300">
            <a:lnSpc>
              <a:spcPct val="90000"/>
            </a:lnSpc>
            <a:spcBef>
              <a:spcPct val="0"/>
            </a:spcBef>
            <a:spcAft>
              <a:spcPct val="15000"/>
            </a:spcAft>
            <a:buChar char="•"/>
          </a:pPr>
          <a:r>
            <a:rPr lang="en-IN" sz="1400" kern="1200"/>
            <a:t>Volatility </a:t>
          </a:r>
          <a:endParaRPr lang="en-US" sz="1400" kern="1200"/>
        </a:p>
        <a:p>
          <a:pPr marL="114300" lvl="1" indent="-114300" algn="l" defTabSz="622300">
            <a:lnSpc>
              <a:spcPct val="90000"/>
            </a:lnSpc>
            <a:spcBef>
              <a:spcPct val="0"/>
            </a:spcBef>
            <a:spcAft>
              <a:spcPct val="15000"/>
            </a:spcAft>
            <a:buChar char="•"/>
          </a:pPr>
          <a:r>
            <a:rPr lang="en-IN" sz="1400" kern="1200" dirty="0"/>
            <a:t>Cumulative Price</a:t>
          </a:r>
          <a:endParaRPr lang="en-US" sz="1400" kern="1200" dirty="0"/>
        </a:p>
      </dsp:txBody>
      <dsp:txXfrm>
        <a:off x="5099930" y="3074994"/>
        <a:ext cx="2235806" cy="8454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C766B-B3E6-3B48-A795-0269B869B329}">
      <dsp:nvSpPr>
        <dsp:cNvPr id="0" name=""/>
        <dsp:cNvSpPr/>
      </dsp:nvSpPr>
      <dsp:spPr>
        <a:xfrm>
          <a:off x="0" y="783"/>
          <a:ext cx="667562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F8C401-29AE-274B-BA7B-7F2C3440EB0E}">
      <dsp:nvSpPr>
        <dsp:cNvPr id="0" name=""/>
        <dsp:cNvSpPr/>
      </dsp:nvSpPr>
      <dsp:spPr>
        <a:xfrm>
          <a:off x="0" y="783"/>
          <a:ext cx="6675626" cy="534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Stationary test on Log transform and 1</a:t>
          </a:r>
          <a:r>
            <a:rPr lang="en-US" sz="2000" kern="1200" baseline="30000"/>
            <a:t>st</a:t>
          </a:r>
          <a:r>
            <a:rPr lang="en-US" sz="2000" kern="1200"/>
            <a:t> order differenced data:</a:t>
          </a:r>
        </a:p>
      </dsp:txBody>
      <dsp:txXfrm>
        <a:off x="0" y="783"/>
        <a:ext cx="6675626" cy="534505"/>
      </dsp:txXfrm>
    </dsp:sp>
    <dsp:sp modelId="{076ADAF8-F00F-6F46-A336-BAABB5114623}">
      <dsp:nvSpPr>
        <dsp:cNvPr id="0" name=""/>
        <dsp:cNvSpPr/>
      </dsp:nvSpPr>
      <dsp:spPr>
        <a:xfrm>
          <a:off x="0" y="535288"/>
          <a:ext cx="6675626"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460F44-E4A9-5F4D-8231-6EC3BE5EF22E}">
      <dsp:nvSpPr>
        <dsp:cNvPr id="0" name=""/>
        <dsp:cNvSpPr/>
      </dsp:nvSpPr>
      <dsp:spPr>
        <a:xfrm>
          <a:off x="0" y="535288"/>
          <a:ext cx="6675626" cy="534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From ADF test results, the data is stationary</a:t>
          </a:r>
        </a:p>
      </dsp:txBody>
      <dsp:txXfrm>
        <a:off x="0" y="535288"/>
        <a:ext cx="6675626" cy="534505"/>
      </dsp:txXfrm>
    </dsp:sp>
    <dsp:sp modelId="{E705F0FA-A852-5A44-A896-A897D2804EF1}">
      <dsp:nvSpPr>
        <dsp:cNvPr id="0" name=""/>
        <dsp:cNvSpPr/>
      </dsp:nvSpPr>
      <dsp:spPr>
        <a:xfrm>
          <a:off x="0" y="1069794"/>
          <a:ext cx="6675626"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3AFE59-FDC6-EE44-ABA6-3758B36D3679}">
      <dsp:nvSpPr>
        <dsp:cNvPr id="0" name=""/>
        <dsp:cNvSpPr/>
      </dsp:nvSpPr>
      <dsp:spPr>
        <a:xfrm>
          <a:off x="0" y="1069794"/>
          <a:ext cx="6675626" cy="534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From KPSS test results, the data is stationary</a:t>
          </a:r>
        </a:p>
      </dsp:txBody>
      <dsp:txXfrm>
        <a:off x="0" y="1069794"/>
        <a:ext cx="6675626" cy="53450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2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31DE6E88-83B3-4D4F-9E40-6D50AB5E0BE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icture 4" descr="A picture containing brick, drawing&#10;&#10;Description automatically generated">
            <a:extLst>
              <a:ext uri="{FF2B5EF4-FFF2-40B4-BE49-F238E27FC236}">
                <a16:creationId xmlns:a16="http://schemas.microsoft.com/office/drawing/2014/main" id="{6F5ACEC9-B6BC-BB44-A490-7942ABDCA6C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A36B4BA9-309F-334E-A8C9-AE868B684689}"/>
              </a:ext>
            </a:extLst>
          </p:cNvPr>
          <p:cNvSpPr>
            <a:spLocks noGrp="1"/>
          </p:cNvSpPr>
          <p:nvPr>
            <p:ph type="ctrTitle" hasCustomPrompt="1"/>
          </p:nvPr>
        </p:nvSpPr>
        <p:spPr>
          <a:xfrm>
            <a:off x="3150704" y="495088"/>
            <a:ext cx="8389575"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9AC8EBA3-BD00-8C48-ADBA-8DABB356C09A}"/>
              </a:ext>
            </a:extLst>
          </p:cNvPr>
          <p:cNvSpPr>
            <a:spLocks noGrp="1"/>
          </p:cNvSpPr>
          <p:nvPr>
            <p:ph type="subTitle" idx="1" hasCustomPrompt="1"/>
          </p:nvPr>
        </p:nvSpPr>
        <p:spPr>
          <a:xfrm>
            <a:off x="3150704" y="3167505"/>
            <a:ext cx="8389575"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3917946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73BBE3F-8531-7640-B2C4-6EB1B05B39F7}"/>
              </a:ext>
            </a:extLst>
          </p:cNvPr>
          <p:cNvSpPr/>
          <p:nvPr userDrawn="1"/>
        </p:nvSpPr>
        <p:spPr>
          <a:xfrm>
            <a:off x="0" y="0"/>
            <a:ext cx="12192000" cy="6858000"/>
          </a:xfrm>
          <a:prstGeom prst="rect">
            <a:avLst/>
          </a:prstGeom>
          <a:solidFill>
            <a:srgbClr val="0073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8F805847-4216-854B-BDC6-6E0F9050F842}"/>
              </a:ext>
            </a:extLst>
          </p:cNvPr>
          <p:cNvPicPr>
            <a:picLocks noChangeAspect="1"/>
          </p:cNvPicPr>
          <p:nvPr userDrawn="1"/>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003958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 Option 1">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A5706C32-4A7F-904A-A159-858BADF285E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A4A908DD-8A6B-CA4C-A972-B41A7779B82D}"/>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A36B4BA9-309F-334E-A8C9-AE868B684689}"/>
              </a:ext>
            </a:extLst>
          </p:cNvPr>
          <p:cNvSpPr>
            <a:spLocks noGrp="1"/>
          </p:cNvSpPr>
          <p:nvPr>
            <p:ph type="ctrTitle" hasCustomPrompt="1"/>
          </p:nvPr>
        </p:nvSpPr>
        <p:spPr>
          <a:xfrm>
            <a:off x="3150704" y="495088"/>
            <a:ext cx="8389575"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9AC8EBA3-BD00-8C48-ADBA-8DABB356C09A}"/>
              </a:ext>
            </a:extLst>
          </p:cNvPr>
          <p:cNvSpPr>
            <a:spLocks noGrp="1"/>
          </p:cNvSpPr>
          <p:nvPr>
            <p:ph type="subTitle" idx="1" hasCustomPrompt="1"/>
          </p:nvPr>
        </p:nvSpPr>
        <p:spPr>
          <a:xfrm>
            <a:off x="3150704" y="3167505"/>
            <a:ext cx="8389575"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1847479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11" name="Title 10">
            <a:extLst>
              <a:ext uri="{FF2B5EF4-FFF2-40B4-BE49-F238E27FC236}">
                <a16:creationId xmlns:a16="http://schemas.microsoft.com/office/drawing/2014/main" id="{5D59335E-859B-EA41-949E-B89FCE73C96E}"/>
              </a:ext>
            </a:extLst>
          </p:cNvPr>
          <p:cNvSpPr>
            <a:spLocks noGrp="1"/>
          </p:cNvSpPr>
          <p:nvPr>
            <p:ph type="title" hasCustomPrompt="1"/>
          </p:nvPr>
        </p:nvSpPr>
        <p:spPr>
          <a:xfrm>
            <a:off x="854337" y="715617"/>
            <a:ext cx="10483326" cy="975070"/>
          </a:xfrm>
          <a:prstGeom prst="rect">
            <a:avLst/>
          </a:prstGeom>
        </p:spPr>
        <p:txBody>
          <a:bodyPr anchor="ctr"/>
          <a:lstStyle>
            <a:lvl1pPr algn="l">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2754126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5" name="Title 1">
            <a:extLst>
              <a:ext uri="{FF2B5EF4-FFF2-40B4-BE49-F238E27FC236}">
                <a16:creationId xmlns:a16="http://schemas.microsoft.com/office/drawing/2014/main" id="{AFDB4ACE-6BB7-DC43-94AC-F200D98BC3F2}"/>
              </a:ext>
            </a:extLst>
          </p:cNvPr>
          <p:cNvSpPr>
            <a:spLocks noGrp="1"/>
          </p:cNvSpPr>
          <p:nvPr>
            <p:ph type="title" hasCustomPrompt="1"/>
          </p:nvPr>
        </p:nvSpPr>
        <p:spPr>
          <a:xfrm>
            <a:off x="1524000" y="1599247"/>
            <a:ext cx="9143999" cy="1910716"/>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title</a:t>
            </a:r>
          </a:p>
        </p:txBody>
      </p:sp>
    </p:spTree>
    <p:extLst>
      <p:ext uri="{BB962C8B-B14F-4D97-AF65-F5344CB8AC3E}">
        <p14:creationId xmlns:p14="http://schemas.microsoft.com/office/powerpoint/2010/main" val="2325266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a:defRPr sz="2000">
                <a:solidFill>
                  <a:srgbClr val="595959"/>
                </a:solidFill>
                <a:latin typeface="Arial"/>
                <a:cs typeface="Arial"/>
              </a:defRPr>
            </a:lvl1pPr>
          </a:lstStyle>
          <a:p>
            <a:pPr lvl="0"/>
            <a:r>
              <a:rPr lang="en-US" dirty="0"/>
              <a:t>Click to edit text</a:t>
            </a:r>
          </a:p>
        </p:txBody>
      </p:sp>
      <p:sp>
        <p:nvSpPr>
          <p:cNvPr id="6" name="Title 10">
            <a:extLst>
              <a:ext uri="{FF2B5EF4-FFF2-40B4-BE49-F238E27FC236}">
                <a16:creationId xmlns:a16="http://schemas.microsoft.com/office/drawing/2014/main" id="{175FE108-4075-5A45-A4E9-9081D3B6D5C3}"/>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235858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7" name="Title 10">
            <a:extLst>
              <a:ext uri="{FF2B5EF4-FFF2-40B4-BE49-F238E27FC236}">
                <a16:creationId xmlns:a16="http://schemas.microsoft.com/office/drawing/2014/main" id="{F7B3874A-2DC5-F14B-8126-7334A2094A3C}"/>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4782389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1857838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278333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losing Slide - Option 1">
    <p:spTree>
      <p:nvGrpSpPr>
        <p:cNvPr id="1" name=""/>
        <p:cNvGrpSpPr/>
        <p:nvPr/>
      </p:nvGrpSpPr>
      <p:grpSpPr>
        <a:xfrm>
          <a:off x="0" y="0"/>
          <a:ext cx="0" cy="0"/>
          <a:chOff x="0" y="0"/>
          <a:chExt cx="0" cy="0"/>
        </a:xfrm>
      </p:grpSpPr>
      <p:pic>
        <p:nvPicPr>
          <p:cNvPr id="3" name="Picture 2" descr="A picture containing water, computer&#10;&#10;Description automatically generated">
            <a:extLst>
              <a:ext uri="{FF2B5EF4-FFF2-40B4-BE49-F238E27FC236}">
                <a16:creationId xmlns:a16="http://schemas.microsoft.com/office/drawing/2014/main" id="{9084CF26-838B-4E40-ACF0-0614B36F1F0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rick&#10;&#10;Description automatically generated">
            <a:extLst>
              <a:ext uri="{FF2B5EF4-FFF2-40B4-BE49-F238E27FC236}">
                <a16:creationId xmlns:a16="http://schemas.microsoft.com/office/drawing/2014/main" id="{D234C7AA-D40B-5847-86A6-3CD23C130603}"/>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259250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 Option 2">
    <p:spTree>
      <p:nvGrpSpPr>
        <p:cNvPr id="1" name=""/>
        <p:cNvGrpSpPr/>
        <p:nvPr/>
      </p:nvGrpSpPr>
      <p:grpSpPr>
        <a:xfrm>
          <a:off x="0" y="0"/>
          <a:ext cx="0" cy="0"/>
          <a:chOff x="0" y="0"/>
          <a:chExt cx="0" cy="0"/>
        </a:xfrm>
      </p:grpSpPr>
      <p:pic>
        <p:nvPicPr>
          <p:cNvPr id="3" name="Picture 2" descr="A picture containing bird&#10;&#10;Description automatically generated">
            <a:extLst>
              <a:ext uri="{FF2B5EF4-FFF2-40B4-BE49-F238E27FC236}">
                <a16:creationId xmlns:a16="http://schemas.microsoft.com/office/drawing/2014/main" id="{CC941C59-736C-AA42-A40C-1FD6A9C0F0A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ird&#10;&#10;Description automatically generated">
            <a:extLst>
              <a:ext uri="{FF2B5EF4-FFF2-40B4-BE49-F238E27FC236}">
                <a16:creationId xmlns:a16="http://schemas.microsoft.com/office/drawing/2014/main" id="{29667154-201A-9841-BEEE-FE4CF6604A60}"/>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F4913A5E-91C7-B946-A3C2-20ACDA0D96F4}"/>
              </a:ext>
            </a:extLst>
          </p:cNvPr>
          <p:cNvSpPr>
            <a:spLocks noGrp="1"/>
          </p:cNvSpPr>
          <p:nvPr>
            <p:ph type="title" hasCustomPrompt="1"/>
          </p:nvPr>
        </p:nvSpPr>
        <p:spPr>
          <a:xfrm>
            <a:off x="690040" y="1204857"/>
            <a:ext cx="10799595" cy="1910716"/>
          </a:xfrm>
          <a:prstGeom prst="rect">
            <a:avLst/>
          </a:prstGeom>
        </p:spPr>
        <p:txBody>
          <a:bodyPr anchor="b"/>
          <a:lstStyle>
            <a:lvl1pPr algn="ctr">
              <a:defRPr sz="5400" b="1" cap="none" baseline="0">
                <a:solidFill>
                  <a:srgbClr val="FFFFFF"/>
                </a:solidFill>
                <a:latin typeface="Arial"/>
                <a:cs typeface="Arial"/>
              </a:defRPr>
            </a:lvl1pPr>
          </a:lstStyle>
          <a:p>
            <a:r>
              <a:rPr lang="en-US" dirty="0"/>
              <a:t>Click to edit title</a:t>
            </a:r>
          </a:p>
        </p:txBody>
      </p:sp>
      <p:sp>
        <p:nvSpPr>
          <p:cNvPr id="14" name="Text Placeholder 2">
            <a:extLst>
              <a:ext uri="{FF2B5EF4-FFF2-40B4-BE49-F238E27FC236}">
                <a16:creationId xmlns:a16="http://schemas.microsoft.com/office/drawing/2014/main" id="{87E0C233-1CBA-F843-B340-70E8D4D42D4C}"/>
              </a:ext>
            </a:extLst>
          </p:cNvPr>
          <p:cNvSpPr>
            <a:spLocks noGrp="1"/>
          </p:cNvSpPr>
          <p:nvPr>
            <p:ph type="body" idx="1" hasCustomPrompt="1"/>
          </p:nvPr>
        </p:nvSpPr>
        <p:spPr>
          <a:xfrm>
            <a:off x="699248" y="3324431"/>
            <a:ext cx="10771789"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Tree>
    <p:extLst>
      <p:ext uri="{BB962C8B-B14F-4D97-AF65-F5344CB8AC3E}">
        <p14:creationId xmlns:p14="http://schemas.microsoft.com/office/powerpoint/2010/main" val="2979945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11" name="Title 10">
            <a:extLst>
              <a:ext uri="{FF2B5EF4-FFF2-40B4-BE49-F238E27FC236}">
                <a16:creationId xmlns:a16="http://schemas.microsoft.com/office/drawing/2014/main" id="{5D59335E-859B-EA41-949E-B89FCE73C96E}"/>
              </a:ext>
            </a:extLst>
          </p:cNvPr>
          <p:cNvSpPr>
            <a:spLocks noGrp="1"/>
          </p:cNvSpPr>
          <p:nvPr>
            <p:ph type="title" hasCustomPrompt="1"/>
          </p:nvPr>
        </p:nvSpPr>
        <p:spPr>
          <a:xfrm>
            <a:off x="854337" y="715617"/>
            <a:ext cx="10483326" cy="975070"/>
          </a:xfrm>
          <a:prstGeom prst="rect">
            <a:avLst/>
          </a:prstGeom>
        </p:spPr>
        <p:txBody>
          <a:bodyPr anchor="ctr"/>
          <a:lstStyle>
            <a:lvl1pPr algn="l">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17626418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losing Slide - Option 2">
    <p:spTree>
      <p:nvGrpSpPr>
        <p:cNvPr id="1" name=""/>
        <p:cNvGrpSpPr/>
        <p:nvPr/>
      </p:nvGrpSpPr>
      <p:grpSpPr>
        <a:xfrm>
          <a:off x="0" y="0"/>
          <a:ext cx="0" cy="0"/>
          <a:chOff x="0" y="0"/>
          <a:chExt cx="0" cy="0"/>
        </a:xfrm>
      </p:grpSpPr>
      <p:pic>
        <p:nvPicPr>
          <p:cNvPr id="4" name="Picture 3" descr="A picture containing screenshot, bird&#10;&#10;Description automatically generated">
            <a:extLst>
              <a:ext uri="{FF2B5EF4-FFF2-40B4-BE49-F238E27FC236}">
                <a16:creationId xmlns:a16="http://schemas.microsoft.com/office/drawing/2014/main" id="{3EE9051B-EE1E-6E4F-9694-61E46BF3790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B80E6F5C-96D4-2C42-A755-56B3A934362C}"/>
              </a:ext>
            </a:extLst>
          </p:cNvPr>
          <p:cNvSpPr/>
          <p:nvPr userDrawn="1"/>
        </p:nvSpPr>
        <p:spPr>
          <a:xfrm>
            <a:off x="0" y="0"/>
            <a:ext cx="12192000" cy="6858000"/>
          </a:xfrm>
          <a:prstGeom prst="rect">
            <a:avLst/>
          </a:prstGeom>
          <a:solidFill>
            <a:srgbClr val="003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logo&#10;&#10;Description automatically generated">
            <a:extLst>
              <a:ext uri="{FF2B5EF4-FFF2-40B4-BE49-F238E27FC236}">
                <a16:creationId xmlns:a16="http://schemas.microsoft.com/office/drawing/2014/main" id="{234C2B7B-BC28-FA40-9621-C1B66ACC3A09}"/>
              </a:ext>
            </a:extLst>
          </p:cNvPr>
          <p:cNvPicPr>
            <a:picLocks noChangeAspect="1"/>
          </p:cNvPicPr>
          <p:nvPr userDrawn="1"/>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865781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A5706C32-4A7F-904A-A159-858BADF285E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rick, drawing&#10;&#10;Description automatically generated">
            <a:extLst>
              <a:ext uri="{FF2B5EF4-FFF2-40B4-BE49-F238E27FC236}">
                <a16:creationId xmlns:a16="http://schemas.microsoft.com/office/drawing/2014/main" id="{DCE32C8E-AD93-564F-8B06-E5E9585FFCF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food&#10;&#10;Description automatically generated">
            <a:extLst>
              <a:ext uri="{FF2B5EF4-FFF2-40B4-BE49-F238E27FC236}">
                <a16:creationId xmlns:a16="http://schemas.microsoft.com/office/drawing/2014/main" id="{418E01C3-C0B3-CD4D-A23C-46B4FEE34FBB}"/>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A36B4BA9-309F-334E-A8C9-AE868B684689}"/>
              </a:ext>
            </a:extLst>
          </p:cNvPr>
          <p:cNvSpPr>
            <a:spLocks noGrp="1"/>
          </p:cNvSpPr>
          <p:nvPr>
            <p:ph type="ctrTitle" hasCustomPrompt="1"/>
          </p:nvPr>
        </p:nvSpPr>
        <p:spPr>
          <a:xfrm>
            <a:off x="3150704" y="495088"/>
            <a:ext cx="8389575" cy="2441160"/>
          </a:xfrm>
          <a:prstGeom prst="rect">
            <a:avLst/>
          </a:prstGeom>
        </p:spPr>
        <p:txBody>
          <a:bodyPr anchor="t"/>
          <a:lstStyle>
            <a:lvl1pPr algn="l">
              <a:defRPr sz="4000" b="1" cap="none" spc="0">
                <a:ln w="18415" cmpd="sng">
                  <a:noFill/>
                  <a:prstDash val="solid"/>
                </a:ln>
                <a:solidFill>
                  <a:schemeClr val="tx2">
                    <a:lumMod val="75000"/>
                  </a:schemeClr>
                </a:solidFill>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9AC8EBA3-BD00-8C48-ADBA-8DABB356C09A}"/>
              </a:ext>
            </a:extLst>
          </p:cNvPr>
          <p:cNvSpPr>
            <a:spLocks noGrp="1"/>
          </p:cNvSpPr>
          <p:nvPr>
            <p:ph type="subTitle" idx="1" hasCustomPrompt="1"/>
          </p:nvPr>
        </p:nvSpPr>
        <p:spPr>
          <a:xfrm>
            <a:off x="3150704" y="3167505"/>
            <a:ext cx="8389575" cy="1752600"/>
          </a:xfrm>
          <a:prstGeom prst="rect">
            <a:avLst/>
          </a:prstGeom>
        </p:spPr>
        <p:txBody>
          <a:bodyPr/>
          <a:lstStyle>
            <a:lvl1pPr marL="0" indent="0" algn="l">
              <a:buNone/>
              <a:defRPr>
                <a:solidFill>
                  <a:schemeClr val="tx2">
                    <a:lumMod val="75000"/>
                  </a:schemeClr>
                </a:solidFill>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29672926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11" name="Title 10">
            <a:extLst>
              <a:ext uri="{FF2B5EF4-FFF2-40B4-BE49-F238E27FC236}">
                <a16:creationId xmlns:a16="http://schemas.microsoft.com/office/drawing/2014/main" id="{5D59335E-859B-EA41-949E-B89FCE73C96E}"/>
              </a:ext>
            </a:extLst>
          </p:cNvPr>
          <p:cNvSpPr>
            <a:spLocks noGrp="1"/>
          </p:cNvSpPr>
          <p:nvPr>
            <p:ph type="title" hasCustomPrompt="1"/>
          </p:nvPr>
        </p:nvSpPr>
        <p:spPr>
          <a:xfrm>
            <a:off x="854337" y="715617"/>
            <a:ext cx="10483326" cy="975070"/>
          </a:xfrm>
          <a:prstGeom prst="rect">
            <a:avLst/>
          </a:prstGeom>
        </p:spPr>
        <p:txBody>
          <a:bodyPr anchor="ctr"/>
          <a:lstStyle>
            <a:lvl1pPr algn="l">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535119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5" name="Title 1">
            <a:extLst>
              <a:ext uri="{FF2B5EF4-FFF2-40B4-BE49-F238E27FC236}">
                <a16:creationId xmlns:a16="http://schemas.microsoft.com/office/drawing/2014/main" id="{AFDB4ACE-6BB7-DC43-94AC-F200D98BC3F2}"/>
              </a:ext>
            </a:extLst>
          </p:cNvPr>
          <p:cNvSpPr>
            <a:spLocks noGrp="1"/>
          </p:cNvSpPr>
          <p:nvPr>
            <p:ph type="title" hasCustomPrompt="1"/>
          </p:nvPr>
        </p:nvSpPr>
        <p:spPr>
          <a:xfrm>
            <a:off x="1524000" y="1599247"/>
            <a:ext cx="9143999" cy="1910716"/>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title</a:t>
            </a:r>
          </a:p>
        </p:txBody>
      </p:sp>
    </p:spTree>
    <p:extLst>
      <p:ext uri="{BB962C8B-B14F-4D97-AF65-F5344CB8AC3E}">
        <p14:creationId xmlns:p14="http://schemas.microsoft.com/office/powerpoint/2010/main" val="4073759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a:defRPr sz="2000">
                <a:solidFill>
                  <a:srgbClr val="595959"/>
                </a:solidFill>
                <a:latin typeface="Arial"/>
                <a:cs typeface="Arial"/>
              </a:defRPr>
            </a:lvl1pPr>
          </a:lstStyle>
          <a:p>
            <a:pPr lvl="0"/>
            <a:r>
              <a:rPr lang="en-US" dirty="0"/>
              <a:t>Click to edit text</a:t>
            </a:r>
          </a:p>
        </p:txBody>
      </p:sp>
      <p:sp>
        <p:nvSpPr>
          <p:cNvPr id="6" name="Title 10">
            <a:extLst>
              <a:ext uri="{FF2B5EF4-FFF2-40B4-BE49-F238E27FC236}">
                <a16:creationId xmlns:a16="http://schemas.microsoft.com/office/drawing/2014/main" id="{175FE108-4075-5A45-A4E9-9081D3B6D5C3}"/>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15003312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7" name="Title 10">
            <a:extLst>
              <a:ext uri="{FF2B5EF4-FFF2-40B4-BE49-F238E27FC236}">
                <a16:creationId xmlns:a16="http://schemas.microsoft.com/office/drawing/2014/main" id="{F7B3874A-2DC5-F14B-8126-7334A2094A3C}"/>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34091522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7765991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3922397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3" name="Picture 2" descr="A picture containing water, computer&#10;&#10;Description automatically generated">
            <a:extLst>
              <a:ext uri="{FF2B5EF4-FFF2-40B4-BE49-F238E27FC236}">
                <a16:creationId xmlns:a16="http://schemas.microsoft.com/office/drawing/2014/main" id="{9084CF26-838B-4E40-ACF0-0614B36F1F0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rick&#10;&#10;Description automatically generated">
            <a:extLst>
              <a:ext uri="{FF2B5EF4-FFF2-40B4-BE49-F238E27FC236}">
                <a16:creationId xmlns:a16="http://schemas.microsoft.com/office/drawing/2014/main" id="{D234C7AA-D40B-5847-86A6-3CD23C130603}"/>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picture containing food&#10;&#10;Description automatically generated">
            <a:extLst>
              <a:ext uri="{FF2B5EF4-FFF2-40B4-BE49-F238E27FC236}">
                <a16:creationId xmlns:a16="http://schemas.microsoft.com/office/drawing/2014/main" id="{827A096B-CACF-5A49-BD46-861181D641C1}"/>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5103359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4913A5E-91C7-B946-A3C2-20ACDA0D96F4}"/>
              </a:ext>
            </a:extLst>
          </p:cNvPr>
          <p:cNvSpPr>
            <a:spLocks noGrp="1"/>
          </p:cNvSpPr>
          <p:nvPr>
            <p:ph type="title" hasCustomPrompt="1"/>
          </p:nvPr>
        </p:nvSpPr>
        <p:spPr>
          <a:xfrm>
            <a:off x="690040" y="1204857"/>
            <a:ext cx="10799595" cy="1910716"/>
          </a:xfrm>
          <a:prstGeom prst="rect">
            <a:avLst/>
          </a:prstGeom>
        </p:spPr>
        <p:txBody>
          <a:bodyPr anchor="b"/>
          <a:lstStyle>
            <a:lvl1pPr algn="ctr">
              <a:defRPr sz="5400" b="1" cap="none" baseline="0">
                <a:solidFill>
                  <a:schemeClr val="tx2">
                    <a:lumMod val="75000"/>
                  </a:schemeClr>
                </a:solidFill>
                <a:latin typeface="Arial"/>
                <a:cs typeface="Arial"/>
              </a:defRPr>
            </a:lvl1pPr>
          </a:lstStyle>
          <a:p>
            <a:r>
              <a:rPr lang="en-US" dirty="0"/>
              <a:t>Click to edit title</a:t>
            </a:r>
          </a:p>
        </p:txBody>
      </p:sp>
      <p:sp>
        <p:nvSpPr>
          <p:cNvPr id="14" name="Text Placeholder 2">
            <a:extLst>
              <a:ext uri="{FF2B5EF4-FFF2-40B4-BE49-F238E27FC236}">
                <a16:creationId xmlns:a16="http://schemas.microsoft.com/office/drawing/2014/main" id="{87E0C233-1CBA-F843-B340-70E8D4D42D4C}"/>
              </a:ext>
            </a:extLst>
          </p:cNvPr>
          <p:cNvSpPr>
            <a:spLocks noGrp="1"/>
          </p:cNvSpPr>
          <p:nvPr>
            <p:ph type="body" idx="1" hasCustomPrompt="1"/>
          </p:nvPr>
        </p:nvSpPr>
        <p:spPr>
          <a:xfrm>
            <a:off x="699248" y="3324431"/>
            <a:ext cx="10771789" cy="1500187"/>
          </a:xfrm>
          <a:prstGeom prst="rect">
            <a:avLst/>
          </a:prstGeom>
        </p:spPr>
        <p:txBody>
          <a:bodyPr anchor="t"/>
          <a:lstStyle>
            <a:lvl1pPr marL="0" indent="0" algn="ctr">
              <a:buNone/>
              <a:defRPr sz="2000">
                <a:solidFill>
                  <a:schemeClr val="tx2">
                    <a:lumMod val="75000"/>
                  </a:schemeClr>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Tree>
    <p:extLst>
      <p:ext uri="{BB962C8B-B14F-4D97-AF65-F5344CB8AC3E}">
        <p14:creationId xmlns:p14="http://schemas.microsoft.com/office/powerpoint/2010/main" val="3897714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5" name="Title 1">
            <a:extLst>
              <a:ext uri="{FF2B5EF4-FFF2-40B4-BE49-F238E27FC236}">
                <a16:creationId xmlns:a16="http://schemas.microsoft.com/office/drawing/2014/main" id="{AFDB4ACE-6BB7-DC43-94AC-F200D98BC3F2}"/>
              </a:ext>
            </a:extLst>
          </p:cNvPr>
          <p:cNvSpPr>
            <a:spLocks noGrp="1"/>
          </p:cNvSpPr>
          <p:nvPr>
            <p:ph type="title" hasCustomPrompt="1"/>
          </p:nvPr>
        </p:nvSpPr>
        <p:spPr>
          <a:xfrm>
            <a:off x="1524000" y="1599247"/>
            <a:ext cx="9143999" cy="1910716"/>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3913813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AE40E4B-A2A3-7344-AB57-DFD4DEF80991}"/>
              </a:ext>
            </a:extLst>
          </p:cNvPr>
          <p:cNvPicPr>
            <a:picLocks noChangeAspect="1"/>
          </p:cNvPicPr>
          <p:nvPr userDrawn="1"/>
        </p:nvPicPr>
        <p:blipFill>
          <a:blip r:embed="rId2"/>
          <a:stretch>
            <a:fillRect/>
          </a:stretch>
        </p:blipFill>
        <p:spPr>
          <a:xfrm>
            <a:off x="1524000" y="0"/>
            <a:ext cx="9144000" cy="6858000"/>
          </a:xfrm>
          <a:prstGeom prst="rect">
            <a:avLst/>
          </a:prstGeom>
        </p:spPr>
      </p:pic>
      <p:sp>
        <p:nvSpPr>
          <p:cNvPr id="6" name="Rectangle 5">
            <a:extLst>
              <a:ext uri="{FF2B5EF4-FFF2-40B4-BE49-F238E27FC236}">
                <a16:creationId xmlns:a16="http://schemas.microsoft.com/office/drawing/2014/main" id="{6997EF48-876B-0347-9579-189D84F2E965}"/>
              </a:ext>
            </a:extLst>
          </p:cNvPr>
          <p:cNvSpPr/>
          <p:nvPr userDrawn="1"/>
        </p:nvSpPr>
        <p:spPr>
          <a:xfrm>
            <a:off x="9128502" y="4277532"/>
            <a:ext cx="2805193" cy="2293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16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6" name="Title 10">
            <a:extLst>
              <a:ext uri="{FF2B5EF4-FFF2-40B4-BE49-F238E27FC236}">
                <a16:creationId xmlns:a16="http://schemas.microsoft.com/office/drawing/2014/main" id="{175FE108-4075-5A45-A4E9-9081D3B6D5C3}"/>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1760518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7" name="Title 10">
            <a:extLst>
              <a:ext uri="{FF2B5EF4-FFF2-40B4-BE49-F238E27FC236}">
                <a16:creationId xmlns:a16="http://schemas.microsoft.com/office/drawing/2014/main" id="{F7B3874A-2DC5-F14B-8126-7334A2094A3C}"/>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2584466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3158501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16012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BBE7CF1A-F401-2C48-970E-B029112B61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rick&#10;&#10;Description automatically generated">
            <a:extLst>
              <a:ext uri="{FF2B5EF4-FFF2-40B4-BE49-F238E27FC236}">
                <a16:creationId xmlns:a16="http://schemas.microsoft.com/office/drawing/2014/main" id="{2C349984-7690-2A47-87D3-C0DD158BA11F}"/>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92272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4" name="Picture 3" descr="A picture containing bird&#10;&#10;Description automatically generated">
            <a:extLst>
              <a:ext uri="{FF2B5EF4-FFF2-40B4-BE49-F238E27FC236}">
                <a16:creationId xmlns:a16="http://schemas.microsoft.com/office/drawing/2014/main" id="{57E5DAEA-9D65-2A41-94A3-D73BF29B06B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ird&#10;&#10;Description automatically generated">
            <a:extLst>
              <a:ext uri="{FF2B5EF4-FFF2-40B4-BE49-F238E27FC236}">
                <a16:creationId xmlns:a16="http://schemas.microsoft.com/office/drawing/2014/main" id="{2F1E15CE-4088-7C4E-8064-638CAAE8E1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F4913A5E-91C7-B946-A3C2-20ACDA0D96F4}"/>
              </a:ext>
            </a:extLst>
          </p:cNvPr>
          <p:cNvSpPr>
            <a:spLocks noGrp="1"/>
          </p:cNvSpPr>
          <p:nvPr>
            <p:ph type="title" hasCustomPrompt="1"/>
          </p:nvPr>
        </p:nvSpPr>
        <p:spPr>
          <a:xfrm>
            <a:off x="690040" y="1204857"/>
            <a:ext cx="10799595" cy="1910716"/>
          </a:xfrm>
          <a:prstGeom prst="rect">
            <a:avLst/>
          </a:prstGeom>
        </p:spPr>
        <p:txBody>
          <a:bodyPr anchor="b"/>
          <a:lstStyle>
            <a:lvl1pPr algn="ctr">
              <a:defRPr sz="5400" b="1" cap="none" baseline="0">
                <a:solidFill>
                  <a:srgbClr val="FFFFFF"/>
                </a:solidFill>
                <a:latin typeface="Arial"/>
                <a:cs typeface="Arial"/>
              </a:defRPr>
            </a:lvl1pPr>
          </a:lstStyle>
          <a:p>
            <a:r>
              <a:rPr lang="en-US" dirty="0"/>
              <a:t>Click to edit title</a:t>
            </a:r>
          </a:p>
        </p:txBody>
      </p:sp>
      <p:sp>
        <p:nvSpPr>
          <p:cNvPr id="14" name="Text Placeholder 2">
            <a:extLst>
              <a:ext uri="{FF2B5EF4-FFF2-40B4-BE49-F238E27FC236}">
                <a16:creationId xmlns:a16="http://schemas.microsoft.com/office/drawing/2014/main" id="{87E0C233-1CBA-F843-B340-70E8D4D42D4C}"/>
              </a:ext>
            </a:extLst>
          </p:cNvPr>
          <p:cNvSpPr>
            <a:spLocks noGrp="1"/>
          </p:cNvSpPr>
          <p:nvPr>
            <p:ph type="body" idx="1"/>
          </p:nvPr>
        </p:nvSpPr>
        <p:spPr>
          <a:xfrm>
            <a:off x="699248" y="3324431"/>
            <a:ext cx="10771789"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45756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19.jp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18.jp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2.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2B238D30-2F91-4C40-9D8B-1760377E0BC0}"/>
              </a:ext>
            </a:extLst>
          </p:cNvPr>
          <p:cNvPicPr>
            <a:picLocks noChangeAspect="1"/>
          </p:cNvPicPr>
          <p:nvPr userDrawn="1"/>
        </p:nvPicPr>
        <p:blipFill>
          <a:blip r:embed="rId22"/>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E4E9D20F-A939-7E47-A0F0-7A4B86BA1543}"/>
              </a:ext>
            </a:extLst>
          </p:cNvPr>
          <p:cNvPicPr>
            <a:picLocks noChangeAspect="1"/>
          </p:cNvPicPr>
          <p:nvPr userDrawn="1"/>
        </p:nvPicPr>
        <p:blipFill>
          <a:blip r:embed="rId23"/>
          <a:stretch>
            <a:fillRect/>
          </a:stretch>
        </p:blipFill>
        <p:spPr>
          <a:xfrm>
            <a:off x="0" y="0"/>
            <a:ext cx="12192000" cy="6858000"/>
          </a:xfrm>
          <a:prstGeom prst="rect">
            <a:avLst/>
          </a:prstGeom>
        </p:spPr>
      </p:pic>
    </p:spTree>
    <p:extLst>
      <p:ext uri="{BB962C8B-B14F-4D97-AF65-F5344CB8AC3E}">
        <p14:creationId xmlns:p14="http://schemas.microsoft.com/office/powerpoint/2010/main" val="88443574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1" r:id="rId8"/>
    <p:sldLayoutId id="2147483703" r:id="rId9"/>
    <p:sldLayoutId id="2147483702" r:id="rId10"/>
    <p:sldLayoutId id="2147483755" r:id="rId11"/>
    <p:sldLayoutId id="2147483756" r:id="rId12"/>
    <p:sldLayoutId id="2147483649" r:id="rId13"/>
    <p:sldLayoutId id="2147483652" r:id="rId14"/>
    <p:sldLayoutId id="2147483653" r:id="rId15"/>
    <p:sldLayoutId id="2147483655" r:id="rId16"/>
    <p:sldLayoutId id="2147483654" r:id="rId17"/>
    <p:sldLayoutId id="2147483673" r:id="rId18"/>
    <p:sldLayoutId id="2147483677" r:id="rId19"/>
    <p:sldLayoutId id="2147483691"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A picture containing screenshot&#10;&#10;Description automatically generated">
            <a:extLst>
              <a:ext uri="{FF2B5EF4-FFF2-40B4-BE49-F238E27FC236}">
                <a16:creationId xmlns:a16="http://schemas.microsoft.com/office/drawing/2014/main" id="{591C326E-BF68-6445-9231-1C87CA8DE2E8}"/>
              </a:ext>
            </a:extLst>
          </p:cNvPr>
          <p:cNvPicPr>
            <a:picLocks noChangeAspect="1"/>
          </p:cNvPicPr>
          <p:nvPr userDrawn="1"/>
        </p:nvPicPr>
        <p:blipFill>
          <a:blip r:embed="rId12"/>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D886E8AC-23B8-D04F-ACEE-B128CD5224FC}"/>
              </a:ext>
            </a:extLst>
          </p:cNvPr>
          <p:cNvPicPr>
            <a:picLocks noChangeAspect="1"/>
          </p:cNvPicPr>
          <p:nvPr userDrawn="1"/>
        </p:nvPicPr>
        <p:blipFill>
          <a:blip r:embed="rId13"/>
          <a:stretch>
            <a:fillRect/>
          </a:stretch>
        </p:blipFill>
        <p:spPr>
          <a:xfrm>
            <a:off x="0" y="0"/>
            <a:ext cx="12192000" cy="6858000"/>
          </a:xfrm>
          <a:prstGeom prst="rect">
            <a:avLst/>
          </a:prstGeom>
        </p:spPr>
      </p:pic>
    </p:spTree>
    <p:extLst>
      <p:ext uri="{BB962C8B-B14F-4D97-AF65-F5344CB8AC3E}">
        <p14:creationId xmlns:p14="http://schemas.microsoft.com/office/powerpoint/2010/main" val="325641107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8.png"/><Relationship Id="rId7" Type="http://schemas.openxmlformats.org/officeDocument/2006/relationships/diagramColors" Target="../diagrams/colors2.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437BA-2E84-3549-8B00-4D6E2E7C8053}"/>
              </a:ext>
            </a:extLst>
          </p:cNvPr>
          <p:cNvSpPr>
            <a:spLocks noGrp="1"/>
          </p:cNvSpPr>
          <p:nvPr>
            <p:ph type="ctrTitle"/>
          </p:nvPr>
        </p:nvSpPr>
        <p:spPr>
          <a:xfrm>
            <a:off x="838200" y="451381"/>
            <a:ext cx="10512552" cy="4066540"/>
          </a:xfrm>
        </p:spPr>
        <p:txBody>
          <a:bodyPr vert="horz" lIns="91440" tIns="45720" rIns="91440" bIns="45720" rtlCol="0" anchor="b">
            <a:normAutofit/>
          </a:bodyPr>
          <a:lstStyle/>
          <a:p>
            <a:r>
              <a:rPr lang="en-US" sz="6100" b="0" kern="1200">
                <a:solidFill>
                  <a:schemeClr val="tx1"/>
                </a:solidFill>
                <a:latin typeface="+mj-lt"/>
                <a:ea typeface="+mj-ea"/>
                <a:cs typeface="+mj-cs"/>
              </a:rPr>
              <a:t>Ethererum Close price prediction</a:t>
            </a:r>
            <a:br>
              <a:rPr lang="en-US" sz="6100" b="0" kern="1200">
                <a:solidFill>
                  <a:schemeClr val="tx1"/>
                </a:solidFill>
                <a:latin typeface="+mj-lt"/>
                <a:ea typeface="+mj-ea"/>
                <a:cs typeface="+mj-cs"/>
              </a:rPr>
            </a:br>
            <a:r>
              <a:rPr lang="en-US" sz="6100" b="0" kern="1200">
                <a:solidFill>
                  <a:schemeClr val="tx1"/>
                </a:solidFill>
                <a:latin typeface="+mj-lt"/>
                <a:ea typeface="+mj-ea"/>
                <a:cs typeface="+mj-cs"/>
              </a:rPr>
              <a:t>DATS6313  time series analysis &amp; modelling– Final Term Project</a:t>
            </a:r>
            <a:br>
              <a:rPr lang="en-US" sz="6100" b="0" kern="1200">
                <a:solidFill>
                  <a:schemeClr val="tx1"/>
                </a:solidFill>
                <a:latin typeface="+mj-lt"/>
                <a:ea typeface="+mj-ea"/>
                <a:cs typeface="+mj-cs"/>
              </a:rPr>
            </a:br>
            <a:r>
              <a:rPr lang="en-US" sz="6100" b="0" kern="1200">
                <a:solidFill>
                  <a:schemeClr val="tx1"/>
                </a:solidFill>
                <a:latin typeface="+mj-lt"/>
                <a:ea typeface="+mj-ea"/>
                <a:cs typeface="+mj-cs"/>
              </a:rPr>
              <a:t>Professor : Reza Jafari</a:t>
            </a:r>
          </a:p>
        </p:txBody>
      </p:sp>
      <p:sp>
        <p:nvSpPr>
          <p:cNvPr id="3" name="Subtitle 2">
            <a:extLst>
              <a:ext uri="{FF2B5EF4-FFF2-40B4-BE49-F238E27FC236}">
                <a16:creationId xmlns:a16="http://schemas.microsoft.com/office/drawing/2014/main" id="{D04025FF-B551-7A4B-9349-720975BC8529}"/>
              </a:ext>
            </a:extLst>
          </p:cNvPr>
          <p:cNvSpPr>
            <a:spLocks noGrp="1"/>
          </p:cNvSpPr>
          <p:nvPr>
            <p:ph type="subTitle" idx="1"/>
          </p:nvPr>
        </p:nvSpPr>
        <p:spPr>
          <a:xfrm>
            <a:off x="838199" y="4983276"/>
            <a:ext cx="10512552" cy="1126680"/>
          </a:xfrm>
        </p:spPr>
        <p:txBody>
          <a:bodyPr vert="horz" lIns="91440" tIns="45720" rIns="91440" bIns="45720" rtlCol="0">
            <a:normAutofit/>
          </a:bodyPr>
          <a:lstStyle/>
          <a:p>
            <a:r>
              <a:rPr lang="en-US" sz="2400" u="sng" kern="1200">
                <a:solidFill>
                  <a:schemeClr val="tx1"/>
                </a:solidFill>
                <a:latin typeface="+mn-lt"/>
                <a:ea typeface="+mn-ea"/>
                <a:cs typeface="+mn-cs"/>
              </a:rPr>
              <a:t>Presented by: Sagar Tripathi</a:t>
            </a:r>
            <a:endParaRPr lang="en-US" sz="2400" kern="1200">
              <a:solidFill>
                <a:schemeClr val="tx1"/>
              </a:solidFill>
              <a:latin typeface="+mn-lt"/>
              <a:ea typeface="+mn-ea"/>
              <a:cs typeface="+mn-cs"/>
            </a:endParaRPr>
          </a:p>
        </p:txBody>
      </p:sp>
      <p:sp>
        <p:nvSpPr>
          <p:cNvPr id="14"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26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47D4CA7-F520-9740-80B5-07BDD3B0C830}"/>
              </a:ext>
            </a:extLst>
          </p:cNvPr>
          <p:cNvSpPr>
            <a:spLocks noGrp="1"/>
          </p:cNvSpPr>
          <p:nvPr>
            <p:ph type="title"/>
          </p:nvPr>
        </p:nvSpPr>
        <p:spPr>
          <a:xfrm>
            <a:off x="630936" y="639520"/>
            <a:ext cx="3429000" cy="1719072"/>
          </a:xfrm>
        </p:spPr>
        <p:txBody>
          <a:bodyPr vert="horz" lIns="91440" tIns="45720" rIns="91440" bIns="45720" rtlCol="0" anchor="b">
            <a:normAutofit/>
          </a:bodyPr>
          <a:lstStyle/>
          <a:p>
            <a:br>
              <a:rPr lang="en-US" sz="2600" kern="1200">
                <a:solidFill>
                  <a:schemeClr val="tx1"/>
                </a:solidFill>
                <a:latin typeface="+mj-lt"/>
                <a:ea typeface="+mj-ea"/>
                <a:cs typeface="+mj-cs"/>
              </a:rPr>
            </a:br>
            <a:br>
              <a:rPr lang="en-US" sz="2600" kern="1200">
                <a:solidFill>
                  <a:schemeClr val="tx1"/>
                </a:solidFill>
                <a:latin typeface="+mj-lt"/>
                <a:ea typeface="+mj-ea"/>
                <a:cs typeface="+mj-cs"/>
              </a:rPr>
            </a:br>
            <a:r>
              <a:rPr lang="en-US" sz="2600" kern="1200">
                <a:solidFill>
                  <a:schemeClr val="tx1"/>
                </a:solidFill>
                <a:latin typeface="+mj-lt"/>
                <a:ea typeface="+mj-ea"/>
                <a:cs typeface="+mj-cs"/>
              </a:rPr>
              <a:t>Holt-Winters method</a:t>
            </a:r>
            <a:br>
              <a:rPr lang="en-US" sz="2600" kern="1200">
                <a:solidFill>
                  <a:schemeClr val="tx1"/>
                </a:solidFill>
                <a:latin typeface="+mj-lt"/>
                <a:ea typeface="+mj-ea"/>
                <a:cs typeface="+mj-cs"/>
              </a:rPr>
            </a:br>
            <a:endParaRPr lang="en-US" sz="2600" kern="1200">
              <a:solidFill>
                <a:schemeClr val="tx1"/>
              </a:solidFill>
              <a:latin typeface="+mj-lt"/>
              <a:ea typeface="+mj-ea"/>
              <a:cs typeface="+mj-cs"/>
            </a:endParaRPr>
          </a:p>
        </p:txBody>
      </p:sp>
      <p:sp>
        <p:nvSpPr>
          <p:cNvPr id="2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590A425-3914-468B-8DF5-F38BC91F5185}"/>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b="0" i="0" u="none" strike="noStrike">
                <a:effectLst/>
              </a:rPr>
              <a:t>We can observe that the Holt winter method did not give good predictions as it is not following the test results.</a:t>
            </a:r>
            <a:endParaRPr lang="en-US" sz="2200"/>
          </a:p>
        </p:txBody>
      </p:sp>
      <p:pic>
        <p:nvPicPr>
          <p:cNvPr id="5" name="Picture 4" descr="Chart, histogram&#10;&#10;Description automatically generated">
            <a:extLst>
              <a:ext uri="{FF2B5EF4-FFF2-40B4-BE49-F238E27FC236}">
                <a16:creationId xmlns:a16="http://schemas.microsoft.com/office/drawing/2014/main" id="{4E648171-F660-D9D2-36E1-4DAC825FC3D0}"/>
              </a:ext>
            </a:extLst>
          </p:cNvPr>
          <p:cNvPicPr>
            <a:picLocks noChangeAspect="1"/>
          </p:cNvPicPr>
          <p:nvPr/>
        </p:nvPicPr>
        <p:blipFill>
          <a:blip r:embed="rId2"/>
          <a:stretch>
            <a:fillRect/>
          </a:stretch>
        </p:blipFill>
        <p:spPr>
          <a:xfrm>
            <a:off x="4654296" y="917772"/>
            <a:ext cx="6903720" cy="5022455"/>
          </a:xfrm>
          <a:prstGeom prst="rect">
            <a:avLst/>
          </a:prstGeom>
        </p:spPr>
      </p:pic>
    </p:spTree>
    <p:extLst>
      <p:ext uri="{BB962C8B-B14F-4D97-AF65-F5344CB8AC3E}">
        <p14:creationId xmlns:p14="http://schemas.microsoft.com/office/powerpoint/2010/main" val="2643747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5826EC7-B62B-784E-979A-82EB7B6D231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Feature Selection</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994DCA9-C046-4CBC-8DAB-AA3108310592}"/>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b="0" i="0" u="none" strike="noStrike" dirty="0">
                <a:effectLst/>
              </a:rPr>
              <a:t>On the right, we can observe that Volume has a p-value of 0.002, which is high so we can remove this variable and run the regression again.</a:t>
            </a:r>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r>
              <a:rPr lang="en-US" sz="2200" dirty="0"/>
              <a:t> The final model of OLS regression</a:t>
            </a:r>
          </a:p>
        </p:txBody>
      </p:sp>
      <p:pic>
        <p:nvPicPr>
          <p:cNvPr id="6" name="Picture 5">
            <a:extLst>
              <a:ext uri="{FF2B5EF4-FFF2-40B4-BE49-F238E27FC236}">
                <a16:creationId xmlns:a16="http://schemas.microsoft.com/office/drawing/2014/main" id="{2586886F-4598-10BB-13A9-BE131F62B00C}"/>
              </a:ext>
            </a:extLst>
          </p:cNvPr>
          <p:cNvPicPr>
            <a:picLocks noChangeAspect="1"/>
          </p:cNvPicPr>
          <p:nvPr/>
        </p:nvPicPr>
        <p:blipFill>
          <a:blip r:embed="rId2"/>
          <a:stretch>
            <a:fillRect/>
          </a:stretch>
        </p:blipFill>
        <p:spPr>
          <a:xfrm>
            <a:off x="4654296" y="900512"/>
            <a:ext cx="6903720" cy="5056975"/>
          </a:xfrm>
          <a:prstGeom prst="rect">
            <a:avLst/>
          </a:prstGeom>
        </p:spPr>
      </p:pic>
    </p:spTree>
    <p:extLst>
      <p:ext uri="{BB962C8B-B14F-4D97-AF65-F5344CB8AC3E}">
        <p14:creationId xmlns:p14="http://schemas.microsoft.com/office/powerpoint/2010/main" val="1086561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570CC06-DB21-401C-BCF8-AAC5FF550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2414B75-B006-D745-A8DC-A4F577041D74}"/>
              </a:ext>
            </a:extLst>
          </p:cNvPr>
          <p:cNvSpPr>
            <a:spLocks noGrp="1"/>
          </p:cNvSpPr>
          <p:nvPr>
            <p:ph type="title"/>
          </p:nvPr>
        </p:nvSpPr>
        <p:spPr>
          <a:xfrm>
            <a:off x="640080" y="640080"/>
            <a:ext cx="3566160" cy="3580330"/>
          </a:xfrm>
        </p:spPr>
        <p:txBody>
          <a:bodyPr vert="horz" lIns="91440" tIns="45720" rIns="91440" bIns="45720" rtlCol="0" anchor="b">
            <a:normAutofit/>
          </a:bodyPr>
          <a:lstStyle/>
          <a:p>
            <a:r>
              <a:rPr lang="en-US" sz="5400" dirty="0">
                <a:solidFill>
                  <a:schemeClr val="tx1"/>
                </a:solidFill>
                <a:latin typeface="+mj-lt"/>
                <a:cs typeface="+mj-cs"/>
              </a:rPr>
              <a:t>Base-Models:</a:t>
            </a:r>
          </a:p>
        </p:txBody>
      </p:sp>
      <p:pic>
        <p:nvPicPr>
          <p:cNvPr id="8" name="Picture 7" descr="Chart, histogram&#10;&#10;Description automatically generated">
            <a:extLst>
              <a:ext uri="{FF2B5EF4-FFF2-40B4-BE49-F238E27FC236}">
                <a16:creationId xmlns:a16="http://schemas.microsoft.com/office/drawing/2014/main" id="{4E26CE48-5E0E-9CFC-1EBF-DFA3DED1CAB1}"/>
              </a:ext>
            </a:extLst>
          </p:cNvPr>
          <p:cNvPicPr>
            <a:picLocks noChangeAspect="1"/>
          </p:cNvPicPr>
          <p:nvPr/>
        </p:nvPicPr>
        <p:blipFill>
          <a:blip r:embed="rId2"/>
          <a:stretch>
            <a:fillRect/>
          </a:stretch>
        </p:blipFill>
        <p:spPr>
          <a:xfrm>
            <a:off x="4849037" y="1103886"/>
            <a:ext cx="3300984" cy="2492243"/>
          </a:xfrm>
          <a:prstGeom prst="rect">
            <a:avLst/>
          </a:prstGeom>
        </p:spPr>
      </p:pic>
      <p:pic>
        <p:nvPicPr>
          <p:cNvPr id="7" name="Picture 6" descr="Chart, histogram&#10;&#10;Description automatically generated">
            <a:extLst>
              <a:ext uri="{FF2B5EF4-FFF2-40B4-BE49-F238E27FC236}">
                <a16:creationId xmlns:a16="http://schemas.microsoft.com/office/drawing/2014/main" id="{9E894D1C-E8D6-C244-4C06-9615485F239D}"/>
              </a:ext>
            </a:extLst>
          </p:cNvPr>
          <p:cNvPicPr>
            <a:picLocks noChangeAspect="1"/>
          </p:cNvPicPr>
          <p:nvPr/>
        </p:nvPicPr>
        <p:blipFill>
          <a:blip r:embed="rId3"/>
          <a:stretch>
            <a:fillRect/>
          </a:stretch>
        </p:blipFill>
        <p:spPr>
          <a:xfrm>
            <a:off x="8287181" y="1069300"/>
            <a:ext cx="3438144" cy="2561416"/>
          </a:xfrm>
          <a:prstGeom prst="rect">
            <a:avLst/>
          </a:prstGeom>
        </p:spPr>
      </p:pic>
      <p:sp>
        <p:nvSpPr>
          <p:cNvPr id="17" name="sketch line">
            <a:extLst>
              <a:ext uri="{FF2B5EF4-FFF2-40B4-BE49-F238E27FC236}">
                <a16:creationId xmlns:a16="http://schemas.microsoft.com/office/drawing/2014/main" id="{15B998FC-4B98-4A07-B159-9E629180A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4409267"/>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 histogram&#10;&#10;Description automatically generated">
            <a:extLst>
              <a:ext uri="{FF2B5EF4-FFF2-40B4-BE49-F238E27FC236}">
                <a16:creationId xmlns:a16="http://schemas.microsoft.com/office/drawing/2014/main" id="{3C174698-B1D5-A8C4-1565-ACAF3EBF4EE1}"/>
              </a:ext>
            </a:extLst>
          </p:cNvPr>
          <p:cNvPicPr>
            <a:picLocks noChangeAspect="1"/>
          </p:cNvPicPr>
          <p:nvPr/>
        </p:nvPicPr>
        <p:blipFill>
          <a:blip r:embed="rId4"/>
          <a:stretch>
            <a:fillRect/>
          </a:stretch>
        </p:blipFill>
        <p:spPr>
          <a:xfrm>
            <a:off x="5140286" y="4215384"/>
            <a:ext cx="2718486" cy="2011680"/>
          </a:xfrm>
          <a:prstGeom prst="rect">
            <a:avLst/>
          </a:prstGeom>
        </p:spPr>
      </p:pic>
      <p:pic>
        <p:nvPicPr>
          <p:cNvPr id="10" name="Picture 9" descr="Chart, histogram&#10;&#10;Description automatically generated">
            <a:extLst>
              <a:ext uri="{FF2B5EF4-FFF2-40B4-BE49-F238E27FC236}">
                <a16:creationId xmlns:a16="http://schemas.microsoft.com/office/drawing/2014/main" id="{9FD0CC47-57BE-0ED9-AC18-5666A1C3CB2F}"/>
              </a:ext>
            </a:extLst>
          </p:cNvPr>
          <p:cNvPicPr>
            <a:picLocks noChangeAspect="1"/>
          </p:cNvPicPr>
          <p:nvPr/>
        </p:nvPicPr>
        <p:blipFill>
          <a:blip r:embed="rId5"/>
          <a:stretch>
            <a:fillRect/>
          </a:stretch>
        </p:blipFill>
        <p:spPr>
          <a:xfrm>
            <a:off x="8637761" y="4215384"/>
            <a:ext cx="2736980" cy="2011680"/>
          </a:xfrm>
          <a:prstGeom prst="rect">
            <a:avLst/>
          </a:prstGeom>
        </p:spPr>
      </p:pic>
    </p:spTree>
    <p:extLst>
      <p:ext uri="{BB962C8B-B14F-4D97-AF65-F5344CB8AC3E}">
        <p14:creationId xmlns:p14="http://schemas.microsoft.com/office/powerpoint/2010/main" val="118358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2414B75-B006-D745-A8DC-A4F577041D7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kern="1200" dirty="0">
                <a:solidFill>
                  <a:schemeClr val="tx1"/>
                </a:solidFill>
                <a:latin typeface="+mj-lt"/>
                <a:ea typeface="+mj-ea"/>
                <a:cs typeface="+mj-cs"/>
              </a:rPr>
              <a:t>Base-Model (Best Prediction)</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art, histogram&#10;&#10;Description automatically generated">
            <a:extLst>
              <a:ext uri="{FF2B5EF4-FFF2-40B4-BE49-F238E27FC236}">
                <a16:creationId xmlns:a16="http://schemas.microsoft.com/office/drawing/2014/main" id="{F33AF6AF-892E-FFB6-3E62-148FE2BFAC44}"/>
              </a:ext>
            </a:extLst>
          </p:cNvPr>
          <p:cNvPicPr>
            <a:picLocks noChangeAspect="1"/>
          </p:cNvPicPr>
          <p:nvPr/>
        </p:nvPicPr>
        <p:blipFill>
          <a:blip r:embed="rId2"/>
          <a:stretch>
            <a:fillRect/>
          </a:stretch>
        </p:blipFill>
        <p:spPr>
          <a:xfrm>
            <a:off x="4654296" y="682749"/>
            <a:ext cx="7214616" cy="5465070"/>
          </a:xfrm>
          <a:prstGeom prst="rect">
            <a:avLst/>
          </a:prstGeom>
        </p:spPr>
      </p:pic>
    </p:spTree>
    <p:extLst>
      <p:ext uri="{BB962C8B-B14F-4D97-AF65-F5344CB8AC3E}">
        <p14:creationId xmlns:p14="http://schemas.microsoft.com/office/powerpoint/2010/main" val="1651477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5FC415F-DF9F-49D6-B521-07AE850438C8}"/>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400" kern="1200">
                <a:solidFill>
                  <a:schemeClr val="tx1"/>
                </a:solidFill>
                <a:latin typeface="+mj-lt"/>
                <a:ea typeface="+mj-ea"/>
                <a:cs typeface="+mj-cs"/>
              </a:rPr>
              <a:t>GPAC table</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3C328AF-679A-4A30-B1D4-4AF59AF736D1}"/>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dirty="0"/>
              <a:t>From the GPAC table, </a:t>
            </a:r>
            <a:r>
              <a:rPr lang="en-US" sz="2200" dirty="0" err="1"/>
              <a:t>na</a:t>
            </a:r>
            <a:r>
              <a:rPr lang="en-US" sz="2200" dirty="0"/>
              <a:t>=3, </a:t>
            </a:r>
            <a:r>
              <a:rPr lang="en-US" sz="2200" dirty="0" err="1"/>
              <a:t>nb</a:t>
            </a:r>
            <a:r>
              <a:rPr lang="en-US" sz="2200" dirty="0"/>
              <a:t>=1</a:t>
            </a:r>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r>
              <a:rPr lang="en-US" sz="2200" dirty="0"/>
              <a:t>2</a:t>
            </a:r>
            <a:r>
              <a:rPr lang="en-US" sz="2200" baseline="30000" dirty="0"/>
              <a:t>nd</a:t>
            </a:r>
            <a:r>
              <a:rPr lang="en-US" sz="2200" dirty="0"/>
              <a:t> set, </a:t>
            </a:r>
            <a:r>
              <a:rPr lang="en-US" sz="2200" dirty="0" err="1"/>
              <a:t>na</a:t>
            </a:r>
            <a:r>
              <a:rPr lang="en-US" sz="2200" dirty="0"/>
              <a:t>=0, </a:t>
            </a:r>
            <a:r>
              <a:rPr lang="en-US" sz="2200" dirty="0" err="1"/>
              <a:t>nb</a:t>
            </a:r>
            <a:r>
              <a:rPr lang="en-US" sz="2200" dirty="0"/>
              <a:t>=3</a:t>
            </a:r>
          </a:p>
        </p:txBody>
      </p:sp>
      <p:pic>
        <p:nvPicPr>
          <p:cNvPr id="5" name="Picture 4" descr="Graphical user interface&#10;&#10;Description automatically generated">
            <a:extLst>
              <a:ext uri="{FF2B5EF4-FFF2-40B4-BE49-F238E27FC236}">
                <a16:creationId xmlns:a16="http://schemas.microsoft.com/office/drawing/2014/main" id="{F04FF029-9B37-F06B-D10C-69D449B24CF8}"/>
              </a:ext>
            </a:extLst>
          </p:cNvPr>
          <p:cNvPicPr>
            <a:picLocks noChangeAspect="1"/>
          </p:cNvPicPr>
          <p:nvPr/>
        </p:nvPicPr>
        <p:blipFill>
          <a:blip r:embed="rId2"/>
          <a:stretch>
            <a:fillRect/>
          </a:stretch>
        </p:blipFill>
        <p:spPr>
          <a:xfrm>
            <a:off x="6099048" y="1354593"/>
            <a:ext cx="5458968" cy="4148814"/>
          </a:xfrm>
          <a:prstGeom prst="rect">
            <a:avLst/>
          </a:prstGeom>
        </p:spPr>
      </p:pic>
    </p:spTree>
    <p:extLst>
      <p:ext uri="{BB962C8B-B14F-4D97-AF65-F5344CB8AC3E}">
        <p14:creationId xmlns:p14="http://schemas.microsoft.com/office/powerpoint/2010/main" val="947610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2461902-14C4-B54E-897B-A25F2D30E302}"/>
              </a:ext>
            </a:extLst>
          </p:cNvPr>
          <p:cNvSpPr>
            <a:spLocks noGrp="1"/>
          </p:cNvSpPr>
          <p:nvPr>
            <p:ph type="title"/>
          </p:nvPr>
        </p:nvSpPr>
        <p:spPr>
          <a:xfrm>
            <a:off x="612648" y="365125"/>
            <a:ext cx="6986015" cy="1776484"/>
          </a:xfrm>
        </p:spPr>
        <p:txBody>
          <a:bodyPr vert="horz" lIns="91440" tIns="45720" rIns="91440" bIns="45720" rtlCol="0" anchor="b">
            <a:normAutofit/>
          </a:bodyPr>
          <a:lstStyle/>
          <a:p>
            <a:br>
              <a:rPr lang="en-US" sz="3000">
                <a:solidFill>
                  <a:schemeClr val="tx1"/>
                </a:solidFill>
                <a:latin typeface="+mj-lt"/>
                <a:cs typeface="+mj-cs"/>
              </a:rPr>
            </a:br>
            <a:br>
              <a:rPr lang="en-US" sz="3000">
                <a:solidFill>
                  <a:schemeClr val="tx1"/>
                </a:solidFill>
                <a:latin typeface="+mj-lt"/>
                <a:cs typeface="+mj-cs"/>
              </a:rPr>
            </a:br>
            <a:r>
              <a:rPr lang="en-US" sz="3000">
                <a:solidFill>
                  <a:schemeClr val="tx1"/>
                </a:solidFill>
                <a:latin typeface="+mj-lt"/>
                <a:cs typeface="+mj-cs"/>
              </a:rPr>
              <a:t>ARMA (1,1) </a:t>
            </a:r>
            <a:br>
              <a:rPr lang="en-US" sz="3000">
                <a:solidFill>
                  <a:schemeClr val="tx1"/>
                </a:solidFill>
                <a:latin typeface="+mj-lt"/>
                <a:cs typeface="+mj-cs"/>
              </a:rPr>
            </a:br>
            <a:endParaRPr lang="en-US" sz="3000">
              <a:solidFill>
                <a:schemeClr val="tx1"/>
              </a:solidFill>
              <a:latin typeface="+mj-lt"/>
              <a:cs typeface="+mj-cs"/>
            </a:endParaRPr>
          </a:p>
        </p:txBody>
      </p:sp>
      <p:pic>
        <p:nvPicPr>
          <p:cNvPr id="7" name="Picture 6" descr="Chart&#10;&#10;Description automatically generated">
            <a:extLst>
              <a:ext uri="{FF2B5EF4-FFF2-40B4-BE49-F238E27FC236}">
                <a16:creationId xmlns:a16="http://schemas.microsoft.com/office/drawing/2014/main" id="{A25B5FD1-AFB6-B38A-E30E-C7F569B93E1D}"/>
              </a:ext>
            </a:extLst>
          </p:cNvPr>
          <p:cNvPicPr>
            <a:picLocks noChangeAspect="1"/>
          </p:cNvPicPr>
          <p:nvPr/>
        </p:nvPicPr>
        <p:blipFill>
          <a:blip r:embed="rId2"/>
          <a:stretch>
            <a:fillRect/>
          </a:stretch>
        </p:blipFill>
        <p:spPr>
          <a:xfrm>
            <a:off x="8881066" y="261991"/>
            <a:ext cx="2528722" cy="1890220"/>
          </a:xfrm>
          <a:prstGeom prst="rect">
            <a:avLst/>
          </a:prstGeom>
        </p:spPr>
      </p:pic>
      <p:sp>
        <p:nvSpPr>
          <p:cNvPr id="78"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C098C68-122E-4FE5-8A6C-41D1DF1EBA40}"/>
              </a:ext>
            </a:extLst>
          </p:cNvPr>
          <p:cNvSpPr txBox="1"/>
          <p:nvPr/>
        </p:nvSpPr>
        <p:spPr>
          <a:xfrm>
            <a:off x="612648" y="2504819"/>
            <a:ext cx="6986016" cy="3672144"/>
          </a:xfrm>
          <a:prstGeom prst="rect">
            <a:avLst/>
          </a:prstGeom>
        </p:spPr>
        <p:txBody>
          <a:bodyPr vert="horz" lIns="91440" tIns="45720" rIns="91440" bIns="45720" rtlCol="0">
            <a:normAutofit/>
          </a:bodyPr>
          <a:lstStyle/>
          <a:p>
            <a:pPr indent="-228600">
              <a:lnSpc>
                <a:spcPct val="90000"/>
              </a:lnSpc>
              <a:spcBef>
                <a:spcPts val="0"/>
              </a:spcBef>
              <a:spcAft>
                <a:spcPts val="600"/>
              </a:spcAft>
              <a:buFont typeface="Arial" panose="020B0604020202020204" pitchFamily="34" charset="0"/>
              <a:buChar char="•"/>
            </a:pPr>
            <a:r>
              <a:rPr lang="en-US" sz="1500" b="1" i="0" u="none" strike="noStrike" dirty="0">
                <a:effectLst/>
              </a:rPr>
              <a:t>The AR Coefficient : a1 is:, </a:t>
            </a:r>
            <a:r>
              <a:rPr lang="en-US" sz="1500" b="1" dirty="0"/>
              <a:t>7</a:t>
            </a:r>
            <a:r>
              <a:rPr lang="en-US" sz="1500" b="1" i="0" u="none" strike="noStrike" dirty="0">
                <a:effectLst/>
              </a:rPr>
              <a:t>.7971753492885212</a:t>
            </a:r>
            <a:endParaRPr lang="en-US" sz="1500" dirty="0">
              <a:effectLst/>
            </a:endParaRPr>
          </a:p>
          <a:p>
            <a:pPr indent="-228600">
              <a:lnSpc>
                <a:spcPct val="90000"/>
              </a:lnSpc>
              <a:spcBef>
                <a:spcPts val="0"/>
              </a:spcBef>
              <a:spcAft>
                <a:spcPts val="600"/>
              </a:spcAft>
              <a:buFont typeface="Arial" panose="020B0604020202020204" pitchFamily="34" charset="0"/>
              <a:buChar char="•"/>
            </a:pPr>
            <a:r>
              <a:rPr lang="en-US" sz="1500" b="1" i="0" u="none" strike="noStrike" dirty="0">
                <a:effectLst/>
              </a:rPr>
              <a:t>The MA Coefficient : b1 is:, 0.755961300211727</a:t>
            </a:r>
            <a:endParaRPr lang="en-US" sz="1500" dirty="0">
              <a:effectLst/>
            </a:endParaRPr>
          </a:p>
          <a:p>
            <a:pPr indent="-228600">
              <a:lnSpc>
                <a:spcPct val="90000"/>
              </a:lnSpc>
              <a:spcAft>
                <a:spcPts val="600"/>
              </a:spcAft>
              <a:buFont typeface="Arial" panose="020B0604020202020204" pitchFamily="34" charset="0"/>
              <a:buChar char="•"/>
            </a:pPr>
            <a:endParaRPr lang="en-US" sz="1500" dirty="0"/>
          </a:p>
          <a:p>
            <a:pPr indent="-228600">
              <a:lnSpc>
                <a:spcPct val="90000"/>
              </a:lnSpc>
              <a:spcBef>
                <a:spcPts val="0"/>
              </a:spcBef>
              <a:spcAft>
                <a:spcPts val="600"/>
              </a:spcAft>
              <a:buFont typeface="Arial" panose="020B0604020202020204" pitchFamily="34" charset="0"/>
              <a:buChar char="•"/>
            </a:pPr>
            <a:r>
              <a:rPr lang="en-US" sz="1500" dirty="0"/>
              <a:t>confidence intervals of estimated parameters:                   0         1</a:t>
            </a:r>
          </a:p>
          <a:p>
            <a:pPr indent="-228600">
              <a:lnSpc>
                <a:spcPct val="90000"/>
              </a:lnSpc>
              <a:spcAft>
                <a:spcPts val="600"/>
              </a:spcAft>
              <a:buFont typeface="Arial" panose="020B0604020202020204" pitchFamily="34" charset="0"/>
              <a:buChar char="•"/>
            </a:pPr>
            <a:r>
              <a:rPr lang="en-US" sz="1500" dirty="0"/>
              <a:t>ar.L1   0.434724  1.073694</a:t>
            </a:r>
          </a:p>
          <a:p>
            <a:pPr indent="-228600">
              <a:lnSpc>
                <a:spcPct val="90000"/>
              </a:lnSpc>
              <a:spcAft>
                <a:spcPts val="600"/>
              </a:spcAft>
              <a:buFont typeface="Arial" panose="020B0604020202020204" pitchFamily="34" charset="0"/>
              <a:buChar char="•"/>
            </a:pPr>
            <a:r>
              <a:rPr lang="en-US" sz="1500" dirty="0"/>
              <a:t>ma.L1  -1.083625 -0.449376</a:t>
            </a:r>
          </a:p>
          <a:p>
            <a:pPr indent="-228600">
              <a:lnSpc>
                <a:spcPct val="90000"/>
              </a:lnSpc>
              <a:spcAft>
                <a:spcPts val="600"/>
              </a:spcAft>
              <a:buFont typeface="Arial" panose="020B0604020202020204" pitchFamily="34" charset="0"/>
              <a:buChar char="•"/>
            </a:pPr>
            <a:endParaRPr lang="en-US" sz="1500" dirty="0"/>
          </a:p>
          <a:p>
            <a:pPr indent="-228600">
              <a:lnSpc>
                <a:spcPct val="90000"/>
              </a:lnSpc>
              <a:spcBef>
                <a:spcPts val="0"/>
              </a:spcBef>
              <a:spcAft>
                <a:spcPts val="600"/>
              </a:spcAft>
              <a:buFont typeface="Arial" panose="020B0604020202020204" pitchFamily="34" charset="0"/>
              <a:buChar char="•"/>
            </a:pPr>
            <a:r>
              <a:rPr lang="en-US" sz="1500" b="0" i="0" u="none" strike="noStrike" dirty="0">
                <a:effectLst/>
              </a:rPr>
              <a:t>Chi Squared test results:</a:t>
            </a:r>
            <a:endParaRPr lang="en-US" sz="1500" dirty="0">
              <a:effectLst/>
            </a:endParaRPr>
          </a:p>
          <a:p>
            <a:pPr indent="-228600">
              <a:lnSpc>
                <a:spcPct val="90000"/>
              </a:lnSpc>
              <a:spcBef>
                <a:spcPts val="0"/>
              </a:spcBef>
              <a:spcAft>
                <a:spcPts val="600"/>
              </a:spcAft>
              <a:buFont typeface="Arial" panose="020B0604020202020204" pitchFamily="34" charset="0"/>
              <a:buChar char="•"/>
            </a:pPr>
            <a:r>
              <a:rPr lang="en-US" sz="1500" b="0" i="0" u="none" strike="noStrike" dirty="0">
                <a:effectLst/>
              </a:rPr>
              <a:t>The residuals is white, chi squared value :</a:t>
            </a:r>
            <a:r>
              <a:rPr lang="en-US" sz="1500" dirty="0"/>
              <a:t>2.5749919487075363e-09</a:t>
            </a:r>
            <a:r>
              <a:rPr lang="en-US" sz="1500"/>
              <a:t> </a:t>
            </a:r>
            <a:endParaRPr lang="en-US" sz="1500" dirty="0">
              <a:effectLst/>
            </a:endParaRPr>
          </a:p>
          <a:p>
            <a:pPr indent="-228600">
              <a:lnSpc>
                <a:spcPct val="90000"/>
              </a:lnSpc>
              <a:spcBef>
                <a:spcPts val="0"/>
              </a:spcBef>
              <a:spcAft>
                <a:spcPts val="600"/>
              </a:spcAft>
              <a:buFont typeface="Arial" panose="020B0604020202020204" pitchFamily="34" charset="0"/>
              <a:buChar char="•"/>
            </a:pPr>
            <a:endParaRPr lang="en-US" sz="1500" b="0" i="0" u="none" strike="noStrike" dirty="0">
              <a:effectLst/>
            </a:endParaRPr>
          </a:p>
          <a:p>
            <a:pPr indent="-228600">
              <a:lnSpc>
                <a:spcPct val="90000"/>
              </a:lnSpc>
              <a:spcBef>
                <a:spcPts val="0"/>
              </a:spcBef>
              <a:spcAft>
                <a:spcPts val="600"/>
              </a:spcAft>
              <a:buFont typeface="Arial" panose="020B0604020202020204" pitchFamily="34" charset="0"/>
              <a:buChar char="•"/>
            </a:pPr>
            <a:r>
              <a:rPr lang="en-US" sz="1500" dirty="0"/>
              <a:t>variance of residual error : 0.7554447231482881 </a:t>
            </a:r>
          </a:p>
          <a:p>
            <a:pPr indent="-228600">
              <a:lnSpc>
                <a:spcPct val="90000"/>
              </a:lnSpc>
              <a:spcBef>
                <a:spcPts val="0"/>
              </a:spcBef>
              <a:spcAft>
                <a:spcPts val="600"/>
              </a:spcAft>
              <a:buFont typeface="Arial" panose="020B0604020202020204" pitchFamily="34" charset="0"/>
              <a:buChar char="•"/>
            </a:pPr>
            <a:r>
              <a:rPr lang="en-US" sz="1500" dirty="0"/>
              <a:t>variance of forecast error : 0.0006132498037137332 </a:t>
            </a:r>
          </a:p>
          <a:p>
            <a:pPr indent="-228600">
              <a:lnSpc>
                <a:spcPct val="90000"/>
              </a:lnSpc>
              <a:spcAft>
                <a:spcPts val="600"/>
              </a:spcAft>
              <a:buFont typeface="Arial" panose="020B0604020202020204" pitchFamily="34" charset="0"/>
              <a:buChar char="•"/>
            </a:pPr>
            <a:endParaRPr lang="en-US" sz="1500" dirty="0"/>
          </a:p>
        </p:txBody>
      </p:sp>
      <p:pic>
        <p:nvPicPr>
          <p:cNvPr id="12" name="Picture 11" descr="Graphical user interface&#10;&#10;Description automatically generated">
            <a:extLst>
              <a:ext uri="{FF2B5EF4-FFF2-40B4-BE49-F238E27FC236}">
                <a16:creationId xmlns:a16="http://schemas.microsoft.com/office/drawing/2014/main" id="{CE50497F-90EA-1815-006E-BC84621EDEC0}"/>
              </a:ext>
            </a:extLst>
          </p:cNvPr>
          <p:cNvPicPr>
            <a:picLocks noChangeAspect="1"/>
          </p:cNvPicPr>
          <p:nvPr/>
        </p:nvPicPr>
        <p:blipFill>
          <a:blip r:embed="rId3"/>
          <a:stretch>
            <a:fillRect/>
          </a:stretch>
        </p:blipFill>
        <p:spPr>
          <a:xfrm>
            <a:off x="8938482" y="2310086"/>
            <a:ext cx="2415617" cy="1890220"/>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16461AB5-A7CA-83A5-A353-A9B91F8660DE}"/>
              </a:ext>
            </a:extLst>
          </p:cNvPr>
          <p:cNvPicPr>
            <a:picLocks noChangeAspect="1"/>
          </p:cNvPicPr>
          <p:nvPr/>
        </p:nvPicPr>
        <p:blipFill>
          <a:blip r:embed="rId4"/>
          <a:stretch>
            <a:fillRect/>
          </a:stretch>
        </p:blipFill>
        <p:spPr>
          <a:xfrm>
            <a:off x="8890330" y="4358181"/>
            <a:ext cx="2511921" cy="1890220"/>
          </a:xfrm>
          <a:prstGeom prst="rect">
            <a:avLst/>
          </a:prstGeom>
        </p:spPr>
      </p:pic>
    </p:spTree>
    <p:extLst>
      <p:ext uri="{BB962C8B-B14F-4D97-AF65-F5344CB8AC3E}">
        <p14:creationId xmlns:p14="http://schemas.microsoft.com/office/powerpoint/2010/main" val="3734933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B3D2AFB-27AC-4C27-AD42-6EE7B386D924}"/>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5400">
                <a:solidFill>
                  <a:schemeClr val="tx1"/>
                </a:solidFill>
                <a:latin typeface="+mj-lt"/>
                <a:cs typeface="+mj-cs"/>
              </a:rPr>
              <a:t>ARMA(2,2)</a:t>
            </a:r>
          </a:p>
        </p:txBody>
      </p:sp>
      <p:sp>
        <p:nvSpPr>
          <p:cNvPr id="2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7B969DB-8AAB-4F7F-9325-C391BC375C33}"/>
              </a:ext>
            </a:extLst>
          </p:cNvPr>
          <p:cNvSpPr txBox="1"/>
          <p:nvPr/>
        </p:nvSpPr>
        <p:spPr>
          <a:xfrm>
            <a:off x="640080" y="2706624"/>
            <a:ext cx="6894576" cy="348386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a:t>The AR Coefficient : a1 is:, 8.195856264119555e-05</a:t>
            </a:r>
            <a:br>
              <a:rPr lang="en-US" sz="1700"/>
            </a:br>
            <a:r>
              <a:rPr lang="en-US" sz="1700"/>
              <a:t>The AR Coefficient : a2 is:, 0.7904231422672403</a:t>
            </a:r>
            <a:br>
              <a:rPr lang="en-US" sz="1700"/>
            </a:br>
            <a:r>
              <a:rPr lang="en-US" sz="1700"/>
              <a:t>The MA Coefficient : b1 is:, -0.40103370405770855</a:t>
            </a:r>
            <a:br>
              <a:rPr lang="en-US" sz="1700"/>
            </a:br>
            <a:r>
              <a:rPr lang="en-US" sz="1700"/>
              <a:t>The MA Coefficient : b2 is:, -0.8155494920475628</a:t>
            </a:r>
          </a:p>
          <a:p>
            <a:pPr indent="-228600">
              <a:lnSpc>
                <a:spcPct val="90000"/>
              </a:lnSpc>
              <a:spcAft>
                <a:spcPts val="600"/>
              </a:spcAft>
              <a:buFont typeface="Arial" panose="020B0604020202020204" pitchFamily="34" charset="0"/>
              <a:buChar char="•"/>
            </a:pPr>
            <a:endParaRPr lang="en-US" sz="1700"/>
          </a:p>
          <a:p>
            <a:pPr indent="-228600">
              <a:lnSpc>
                <a:spcPct val="90000"/>
              </a:lnSpc>
              <a:spcBef>
                <a:spcPts val="0"/>
              </a:spcBef>
              <a:spcAft>
                <a:spcPts val="600"/>
              </a:spcAft>
              <a:buFont typeface="Arial" panose="020B0604020202020204" pitchFamily="34" charset="0"/>
              <a:buChar char="•"/>
            </a:pPr>
            <a:r>
              <a:rPr lang="en-US" sz="1700" b="0" i="0" u="none" strike="noStrike">
                <a:effectLst/>
              </a:rPr>
              <a:t>Chi Squared test results</a:t>
            </a:r>
            <a:endParaRPr lang="en-US" sz="1700">
              <a:effectLst/>
            </a:endParaRPr>
          </a:p>
          <a:p>
            <a:pPr indent="-228600">
              <a:lnSpc>
                <a:spcPct val="90000"/>
              </a:lnSpc>
              <a:spcAft>
                <a:spcPts val="600"/>
              </a:spcAft>
              <a:buFont typeface="Arial" panose="020B0604020202020204" pitchFamily="34" charset="0"/>
              <a:buChar char="•"/>
            </a:pPr>
            <a:r>
              <a:rPr lang="en-US" sz="1700"/>
              <a:t>The residuals is white, chi squared value :5.779291945732471e-10</a:t>
            </a:r>
          </a:p>
          <a:p>
            <a:pPr indent="-228600">
              <a:lnSpc>
                <a:spcPct val="90000"/>
              </a:lnSpc>
              <a:spcBef>
                <a:spcPts val="0"/>
              </a:spcBef>
              <a:spcAft>
                <a:spcPts val="600"/>
              </a:spcAft>
              <a:buFont typeface="Arial" panose="020B0604020202020204" pitchFamily="34" charset="0"/>
              <a:buChar char="•"/>
            </a:pPr>
            <a:endParaRPr lang="en-US" sz="1700" b="0" i="0" u="none" strike="noStrike">
              <a:effectLst/>
            </a:endParaRPr>
          </a:p>
          <a:p>
            <a:pPr indent="-228600">
              <a:lnSpc>
                <a:spcPct val="90000"/>
              </a:lnSpc>
              <a:spcAft>
                <a:spcPts val="600"/>
              </a:spcAft>
              <a:buFont typeface="Arial" panose="020B0604020202020204" pitchFamily="34" charset="0"/>
              <a:buChar char="•"/>
            </a:pPr>
            <a:r>
              <a:rPr lang="en-US" sz="1700"/>
              <a:t>variance of residual error : 0.755451362874238</a:t>
            </a:r>
          </a:p>
          <a:p>
            <a:pPr indent="-228600">
              <a:lnSpc>
                <a:spcPct val="90000"/>
              </a:lnSpc>
              <a:spcAft>
                <a:spcPts val="600"/>
              </a:spcAft>
              <a:buFont typeface="Arial" panose="020B0604020202020204" pitchFamily="34" charset="0"/>
              <a:buChar char="•"/>
            </a:pPr>
            <a:r>
              <a:rPr lang="en-US" sz="1700"/>
              <a:t>variance of forecast error : 3.9080038750518717</a:t>
            </a:r>
          </a:p>
          <a:p>
            <a:pPr indent="-228600">
              <a:lnSpc>
                <a:spcPct val="90000"/>
              </a:lnSpc>
              <a:spcBef>
                <a:spcPts val="0"/>
              </a:spcBef>
              <a:spcAft>
                <a:spcPts val="600"/>
              </a:spcAft>
              <a:buFont typeface="Arial" panose="020B0604020202020204" pitchFamily="34" charset="0"/>
              <a:buChar char="•"/>
            </a:pPr>
            <a:endParaRPr lang="en-US" sz="1700">
              <a:effectLst/>
            </a:endParaRPr>
          </a:p>
          <a:p>
            <a:pPr indent="-228600">
              <a:lnSpc>
                <a:spcPct val="90000"/>
              </a:lnSpc>
              <a:spcAft>
                <a:spcPts val="600"/>
              </a:spcAft>
              <a:buFont typeface="Arial" panose="020B0604020202020204" pitchFamily="34" charset="0"/>
              <a:buChar char="•"/>
            </a:pPr>
            <a:endParaRPr lang="en-US" sz="1700"/>
          </a:p>
        </p:txBody>
      </p:sp>
      <p:pic>
        <p:nvPicPr>
          <p:cNvPr id="7" name="Picture 6" descr="Chart&#10;&#10;Description automatically generated">
            <a:extLst>
              <a:ext uri="{FF2B5EF4-FFF2-40B4-BE49-F238E27FC236}">
                <a16:creationId xmlns:a16="http://schemas.microsoft.com/office/drawing/2014/main" id="{E4C5A3F5-9185-0C3A-9369-CEC6804B67F0}"/>
              </a:ext>
            </a:extLst>
          </p:cNvPr>
          <p:cNvPicPr>
            <a:picLocks noChangeAspect="1"/>
          </p:cNvPicPr>
          <p:nvPr/>
        </p:nvPicPr>
        <p:blipFill>
          <a:blip r:embed="rId2"/>
          <a:stretch>
            <a:fillRect/>
          </a:stretch>
        </p:blipFill>
        <p:spPr>
          <a:xfrm>
            <a:off x="7863840" y="538837"/>
            <a:ext cx="4014216" cy="3010661"/>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47C5E41A-EB04-3E73-4F8D-6970B2F93F7F}"/>
              </a:ext>
            </a:extLst>
          </p:cNvPr>
          <p:cNvPicPr>
            <a:picLocks noChangeAspect="1"/>
          </p:cNvPicPr>
          <p:nvPr/>
        </p:nvPicPr>
        <p:blipFill>
          <a:blip r:embed="rId3"/>
          <a:stretch>
            <a:fillRect/>
          </a:stretch>
        </p:blipFill>
        <p:spPr>
          <a:xfrm>
            <a:off x="8410956" y="4079193"/>
            <a:ext cx="2901696" cy="2176272"/>
          </a:xfrm>
          <a:prstGeom prst="rect">
            <a:avLst/>
          </a:prstGeom>
        </p:spPr>
      </p:pic>
    </p:spTree>
    <p:extLst>
      <p:ext uri="{BB962C8B-B14F-4D97-AF65-F5344CB8AC3E}">
        <p14:creationId xmlns:p14="http://schemas.microsoft.com/office/powerpoint/2010/main" val="2155166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4" name="Rectangle 136">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9B6A44A-A302-4C7A-8CD2-F7076CB4BB37}"/>
              </a:ext>
            </a:extLst>
          </p:cNvPr>
          <p:cNvSpPr>
            <a:spLocks noGrp="1"/>
          </p:cNvSpPr>
          <p:nvPr>
            <p:ph type="title"/>
          </p:nvPr>
        </p:nvSpPr>
        <p:spPr>
          <a:xfrm>
            <a:off x="500064" y="643465"/>
            <a:ext cx="4026214" cy="1846615"/>
          </a:xfrm>
        </p:spPr>
        <p:txBody>
          <a:bodyPr vert="horz" lIns="91440" tIns="45720" rIns="91440" bIns="45720" rtlCol="0" anchor="b">
            <a:normAutofit/>
          </a:bodyPr>
          <a:lstStyle/>
          <a:p>
            <a:r>
              <a:rPr lang="en-US" sz="5000" dirty="0">
                <a:solidFill>
                  <a:schemeClr val="tx1"/>
                </a:solidFill>
                <a:latin typeface="+mj-lt"/>
                <a:cs typeface="+mj-cs"/>
              </a:rPr>
              <a:t>ARIMA(3,1,18)</a:t>
            </a:r>
          </a:p>
        </p:txBody>
      </p:sp>
      <p:sp>
        <p:nvSpPr>
          <p:cNvPr id="12295"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D525800-6A39-4CFC-98F5-CCB9FE1CC3EA}"/>
              </a:ext>
            </a:extLst>
          </p:cNvPr>
          <p:cNvSpPr txBox="1"/>
          <p:nvPr/>
        </p:nvSpPr>
        <p:spPr>
          <a:xfrm>
            <a:off x="630936" y="2807167"/>
            <a:ext cx="3895522" cy="3386399"/>
          </a:xfrm>
          <a:prstGeom prst="rect">
            <a:avLst/>
          </a:prstGeom>
        </p:spPr>
        <p:txBody>
          <a:bodyPr vert="horz" lIns="91440" tIns="45720" rIns="91440" bIns="45720" rtlCol="0">
            <a:normAutofit/>
          </a:bodyPr>
          <a:lstStyle/>
          <a:p>
            <a:pPr indent="-228600">
              <a:lnSpc>
                <a:spcPct val="90000"/>
              </a:lnSpc>
              <a:spcBef>
                <a:spcPts val="0"/>
              </a:spcBef>
              <a:spcAft>
                <a:spcPts val="600"/>
              </a:spcAft>
              <a:buFont typeface="Arial" panose="020B0604020202020204" pitchFamily="34" charset="0"/>
              <a:buChar char="•"/>
            </a:pPr>
            <a:r>
              <a:rPr lang="en-US" sz="1000" b="1" i="0" u="none" strike="noStrike">
                <a:effectLst/>
              </a:rPr>
              <a:t>The AR Coefficient : a1 is:, -0.003177624943659035</a:t>
            </a:r>
            <a:endParaRPr lang="en-US" sz="1000">
              <a:effectLst/>
            </a:endParaRPr>
          </a:p>
          <a:p>
            <a:pPr indent="-228600">
              <a:lnSpc>
                <a:spcPct val="90000"/>
              </a:lnSpc>
              <a:spcBef>
                <a:spcPts val="0"/>
              </a:spcBef>
              <a:spcAft>
                <a:spcPts val="600"/>
              </a:spcAft>
              <a:buFont typeface="Arial" panose="020B0604020202020204" pitchFamily="34" charset="0"/>
              <a:buChar char="•"/>
            </a:pPr>
            <a:r>
              <a:rPr lang="en-US" sz="1000" b="1" i="0" u="none" strike="noStrike">
                <a:effectLst/>
              </a:rPr>
              <a:t>The MA Coefficient : b1 is:, 0.7171760560169066</a:t>
            </a:r>
            <a:endParaRPr lang="en-US" sz="1000">
              <a:effectLst/>
            </a:endParaRPr>
          </a:p>
          <a:p>
            <a:pPr indent="-228600">
              <a:lnSpc>
                <a:spcPct val="90000"/>
              </a:lnSpc>
              <a:spcAft>
                <a:spcPts val="600"/>
              </a:spcAft>
              <a:buFont typeface="Arial" panose="020B0604020202020204" pitchFamily="34" charset="0"/>
              <a:buChar char="•"/>
            </a:pPr>
            <a:endParaRPr lang="en-US" sz="1000"/>
          </a:p>
          <a:p>
            <a:pPr indent="-228600">
              <a:lnSpc>
                <a:spcPct val="90000"/>
              </a:lnSpc>
              <a:spcBef>
                <a:spcPts val="0"/>
              </a:spcBef>
              <a:spcAft>
                <a:spcPts val="600"/>
              </a:spcAft>
              <a:buFont typeface="Arial" panose="020B0604020202020204" pitchFamily="34" charset="0"/>
              <a:buChar char="•"/>
            </a:pPr>
            <a:r>
              <a:rPr lang="en-US" sz="1000" b="0" i="0" u="none" strike="noStrike">
                <a:effectLst/>
              </a:rPr>
              <a:t>Chi Squared test results</a:t>
            </a:r>
            <a:endParaRPr lang="en-US" sz="1000">
              <a:effectLst/>
            </a:endParaRPr>
          </a:p>
          <a:p>
            <a:pPr indent="-228600">
              <a:lnSpc>
                <a:spcPct val="90000"/>
              </a:lnSpc>
              <a:spcBef>
                <a:spcPts val="0"/>
              </a:spcBef>
              <a:spcAft>
                <a:spcPts val="600"/>
              </a:spcAft>
              <a:buFont typeface="Arial" panose="020B0604020202020204" pitchFamily="34" charset="0"/>
              <a:buChar char="•"/>
            </a:pPr>
            <a:r>
              <a:rPr lang="en-US" sz="1000" b="0" i="0" u="none" strike="noStrike">
                <a:effectLst/>
              </a:rPr>
              <a:t>The residuals is white, chi squared value :2.8506147859063486</a:t>
            </a:r>
            <a:endParaRPr lang="en-US" sz="1000">
              <a:effectLst/>
            </a:endParaRPr>
          </a:p>
          <a:p>
            <a:pPr indent="-228600">
              <a:lnSpc>
                <a:spcPct val="90000"/>
              </a:lnSpc>
              <a:spcBef>
                <a:spcPts val="0"/>
              </a:spcBef>
              <a:spcAft>
                <a:spcPts val="600"/>
              </a:spcAft>
              <a:buFont typeface="Arial" panose="020B0604020202020204" pitchFamily="34" charset="0"/>
              <a:buChar char="•"/>
            </a:pPr>
            <a:br>
              <a:rPr lang="en-US" sz="1000"/>
            </a:br>
            <a:r>
              <a:rPr lang="en-US" sz="1000" b="0" i="0" u="none" strike="noStrike">
                <a:effectLst/>
              </a:rPr>
              <a:t>confidence intervals of estimated parameters:                     0         1</a:t>
            </a:r>
            <a:endParaRPr lang="en-US" sz="1000">
              <a:effectLst/>
            </a:endParaRPr>
          </a:p>
          <a:p>
            <a:pPr indent="-228600">
              <a:lnSpc>
                <a:spcPct val="90000"/>
              </a:lnSpc>
              <a:spcBef>
                <a:spcPts val="0"/>
              </a:spcBef>
              <a:spcAft>
                <a:spcPts val="600"/>
              </a:spcAft>
              <a:buFont typeface="Arial" panose="020B0604020202020204" pitchFamily="34" charset="0"/>
              <a:buChar char="•"/>
            </a:pPr>
            <a:r>
              <a:rPr lang="en-US" sz="1000" b="0" i="0" u="none" strike="noStrike">
                <a:effectLst/>
              </a:rPr>
              <a:t>const       -0.151148  0.144793</a:t>
            </a:r>
            <a:endParaRPr lang="en-US" sz="1000">
              <a:effectLst/>
            </a:endParaRPr>
          </a:p>
          <a:p>
            <a:pPr indent="-228600">
              <a:lnSpc>
                <a:spcPct val="90000"/>
              </a:lnSpc>
              <a:spcBef>
                <a:spcPts val="0"/>
              </a:spcBef>
              <a:spcAft>
                <a:spcPts val="600"/>
              </a:spcAft>
              <a:buFont typeface="Arial" panose="020B0604020202020204" pitchFamily="34" charset="0"/>
              <a:buChar char="•"/>
            </a:pPr>
            <a:r>
              <a:rPr lang="en-US" sz="1000" b="0" i="0" u="none" strike="noStrike">
                <a:effectLst/>
              </a:rPr>
              <a:t>ar.L1.D. 0.690452  0.743900</a:t>
            </a:r>
            <a:endParaRPr lang="en-US" sz="1000">
              <a:effectLst/>
            </a:endParaRPr>
          </a:p>
          <a:p>
            <a:pPr indent="-228600">
              <a:lnSpc>
                <a:spcPct val="90000"/>
              </a:lnSpc>
              <a:spcBef>
                <a:spcPts val="0"/>
              </a:spcBef>
              <a:spcAft>
                <a:spcPts val="600"/>
              </a:spcAft>
              <a:buFont typeface="Arial" panose="020B0604020202020204" pitchFamily="34" charset="0"/>
              <a:buChar char="•"/>
            </a:pPr>
            <a:r>
              <a:rPr lang="en-US" sz="1000" b="0" i="0" u="none" strike="noStrike">
                <a:effectLst/>
              </a:rPr>
              <a:t>ma.L1.D</a:t>
            </a:r>
            <a:r>
              <a:rPr lang="en-US" sz="1000"/>
              <a:t> </a:t>
            </a:r>
            <a:r>
              <a:rPr lang="en-US" sz="1000" b="0" i="0" u="none" strike="noStrike">
                <a:effectLst/>
              </a:rPr>
              <a:t>-0.606795 -0.544399</a:t>
            </a:r>
            <a:endParaRPr lang="en-US" sz="1000">
              <a:effectLst/>
            </a:endParaRPr>
          </a:p>
          <a:p>
            <a:pPr indent="-228600">
              <a:lnSpc>
                <a:spcPct val="90000"/>
              </a:lnSpc>
              <a:spcBef>
                <a:spcPts val="0"/>
              </a:spcBef>
              <a:spcAft>
                <a:spcPts val="600"/>
              </a:spcAft>
              <a:buFont typeface="Arial" panose="020B0604020202020204" pitchFamily="34" charset="0"/>
              <a:buChar char="•"/>
            </a:pPr>
            <a:br>
              <a:rPr lang="en-US" sz="1000"/>
            </a:br>
            <a:r>
              <a:rPr lang="en-US" sz="1000"/>
              <a:t>MSE: 25741.871</a:t>
            </a:r>
          </a:p>
          <a:p>
            <a:pPr indent="-228600">
              <a:lnSpc>
                <a:spcPct val="90000"/>
              </a:lnSpc>
              <a:spcBef>
                <a:spcPts val="0"/>
              </a:spcBef>
              <a:spcAft>
                <a:spcPts val="600"/>
              </a:spcAft>
              <a:buFont typeface="Arial" panose="020B0604020202020204" pitchFamily="34" charset="0"/>
              <a:buChar char="•"/>
            </a:pPr>
            <a:r>
              <a:rPr lang="en-US" sz="1000" b="0" i="0" u="none" strike="noStrike">
                <a:effectLst/>
              </a:rPr>
              <a:t>variance of forecast error : 13220.248652586179</a:t>
            </a:r>
            <a:endParaRPr lang="en-US" sz="1000">
              <a:effectLst/>
            </a:endParaRPr>
          </a:p>
          <a:p>
            <a:pPr indent="-228600">
              <a:lnSpc>
                <a:spcPct val="90000"/>
              </a:lnSpc>
              <a:spcAft>
                <a:spcPts val="600"/>
              </a:spcAft>
              <a:buFont typeface="Arial" panose="020B0604020202020204" pitchFamily="34" charset="0"/>
              <a:buChar char="•"/>
            </a:pPr>
            <a:endParaRPr lang="en-US" sz="1000"/>
          </a:p>
        </p:txBody>
      </p:sp>
      <p:pic>
        <p:nvPicPr>
          <p:cNvPr id="12292" name="Picture 4">
            <a:extLst>
              <a:ext uri="{FF2B5EF4-FFF2-40B4-BE49-F238E27FC236}">
                <a16:creationId xmlns:a16="http://schemas.microsoft.com/office/drawing/2014/main" id="{E372A1D8-E377-4870-A779-54C0E3E2B6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38" r="20532" b="-4"/>
          <a:stretch/>
        </p:blipFill>
        <p:spPr bwMode="auto">
          <a:xfrm>
            <a:off x="4992624" y="218493"/>
            <a:ext cx="3099816" cy="33486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55832A2-3D62-EFA1-A885-935E22C4B79F}"/>
              </a:ext>
            </a:extLst>
          </p:cNvPr>
          <p:cNvPicPr>
            <a:picLocks noChangeAspect="1"/>
          </p:cNvPicPr>
          <p:nvPr/>
        </p:nvPicPr>
        <p:blipFill rotWithShape="1">
          <a:blip r:embed="rId3"/>
          <a:srcRect t="8758" r="-2" b="-2"/>
          <a:stretch/>
        </p:blipFill>
        <p:spPr>
          <a:xfrm>
            <a:off x="8247888" y="337398"/>
            <a:ext cx="3785616" cy="2296963"/>
          </a:xfrm>
          <a:prstGeom prst="rect">
            <a:avLst/>
          </a:prstGeom>
        </p:spPr>
      </p:pic>
      <p:pic>
        <p:nvPicPr>
          <p:cNvPr id="8" name="Picture 7">
            <a:extLst>
              <a:ext uri="{FF2B5EF4-FFF2-40B4-BE49-F238E27FC236}">
                <a16:creationId xmlns:a16="http://schemas.microsoft.com/office/drawing/2014/main" id="{C9E6586F-E512-1230-95E3-7D6B70FC1FF4}"/>
              </a:ext>
            </a:extLst>
          </p:cNvPr>
          <p:cNvPicPr>
            <a:picLocks noChangeAspect="1"/>
          </p:cNvPicPr>
          <p:nvPr/>
        </p:nvPicPr>
        <p:blipFill>
          <a:blip r:embed="rId4"/>
          <a:stretch>
            <a:fillRect/>
          </a:stretch>
        </p:blipFill>
        <p:spPr>
          <a:xfrm>
            <a:off x="4992624" y="3959981"/>
            <a:ext cx="3099816" cy="2069126"/>
          </a:xfrm>
          <a:prstGeom prst="rect">
            <a:avLst/>
          </a:prstGeom>
        </p:spPr>
      </p:pic>
      <p:pic>
        <p:nvPicPr>
          <p:cNvPr id="6" name="Picture 5">
            <a:extLst>
              <a:ext uri="{FF2B5EF4-FFF2-40B4-BE49-F238E27FC236}">
                <a16:creationId xmlns:a16="http://schemas.microsoft.com/office/drawing/2014/main" id="{6341AB37-AD0C-EC19-1F08-EBE132F6502A}"/>
              </a:ext>
            </a:extLst>
          </p:cNvPr>
          <p:cNvPicPr>
            <a:picLocks noChangeAspect="1"/>
          </p:cNvPicPr>
          <p:nvPr/>
        </p:nvPicPr>
        <p:blipFill rotWithShape="1">
          <a:blip r:embed="rId5"/>
          <a:srcRect l="529" r="23243" b="1"/>
          <a:stretch/>
        </p:blipFill>
        <p:spPr>
          <a:xfrm>
            <a:off x="8411157" y="2971759"/>
            <a:ext cx="3459077" cy="3221807"/>
          </a:xfrm>
          <a:prstGeom prst="rect">
            <a:avLst/>
          </a:prstGeom>
        </p:spPr>
      </p:pic>
      <p:sp>
        <p:nvSpPr>
          <p:cNvPr id="5" name="AutoShape 2">
            <a:extLst>
              <a:ext uri="{FF2B5EF4-FFF2-40B4-BE49-F238E27FC236}">
                <a16:creationId xmlns:a16="http://schemas.microsoft.com/office/drawing/2014/main" id="{2739EFE8-5EC3-4593-8781-C74E3150ADEE}"/>
              </a:ext>
            </a:extLst>
          </p:cNvPr>
          <p:cNvSpPr>
            <a:spLocks noChangeAspect="1" noChangeArrowheads="1"/>
          </p:cNvSpPr>
          <p:nvPr/>
        </p:nvSpPr>
        <p:spPr bwMode="auto">
          <a:xfrm>
            <a:off x="3124200" y="1200150"/>
            <a:ext cx="5943600" cy="4457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212336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15C6E1B-73E4-8841-8B4D-9C2DE139238A}"/>
              </a:ext>
            </a:extLst>
          </p:cNvPr>
          <p:cNvSpPr>
            <a:spLocks noGrp="1"/>
          </p:cNvSpPr>
          <p:nvPr>
            <p:ph type="title"/>
          </p:nvPr>
        </p:nvSpPr>
        <p:spPr>
          <a:xfrm>
            <a:off x="838200" y="365125"/>
            <a:ext cx="10515600" cy="1325563"/>
          </a:xfrm>
        </p:spPr>
        <p:txBody>
          <a:bodyPr vert="horz" lIns="91440" tIns="45720" rIns="91440" bIns="45720" rtlCol="0" anchor="ctr">
            <a:normAutofit/>
          </a:bodyPr>
          <a:lstStyle/>
          <a:p>
            <a:br>
              <a:rPr lang="en-US" sz="2200" kern="1200">
                <a:solidFill>
                  <a:schemeClr val="tx1"/>
                </a:solidFill>
                <a:latin typeface="+mj-lt"/>
                <a:ea typeface="+mj-ea"/>
                <a:cs typeface="+mj-cs"/>
              </a:rPr>
            </a:br>
            <a:br>
              <a:rPr lang="en-US" sz="2200" kern="1200">
                <a:solidFill>
                  <a:schemeClr val="tx1"/>
                </a:solidFill>
                <a:latin typeface="+mj-lt"/>
                <a:ea typeface="+mj-ea"/>
                <a:cs typeface="+mj-cs"/>
              </a:rPr>
            </a:br>
            <a:r>
              <a:rPr lang="en-US" sz="2200" kern="1200">
                <a:solidFill>
                  <a:schemeClr val="tx1"/>
                </a:solidFill>
                <a:latin typeface="+mj-lt"/>
                <a:ea typeface="+mj-ea"/>
                <a:cs typeface="+mj-cs"/>
              </a:rPr>
              <a:t>Summary and conclusion </a:t>
            </a:r>
            <a:br>
              <a:rPr lang="en-US" sz="2200" kern="1200">
                <a:solidFill>
                  <a:schemeClr val="tx1"/>
                </a:solidFill>
                <a:latin typeface="+mj-lt"/>
                <a:ea typeface="+mj-ea"/>
                <a:cs typeface="+mj-cs"/>
              </a:rPr>
            </a:br>
            <a:endParaRPr lang="en-US" sz="22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58A7026-85EF-4246-95C6-F2A32707554F}"/>
              </a:ext>
            </a:extLst>
          </p:cNvPr>
          <p:cNvSpPr txBox="1"/>
          <p:nvPr/>
        </p:nvSpPr>
        <p:spPr>
          <a:xfrm>
            <a:off x="838200" y="1929384"/>
            <a:ext cx="10515600" cy="4251960"/>
          </a:xfrm>
          <a:prstGeom prst="rect">
            <a:avLst/>
          </a:prstGeom>
        </p:spPr>
        <p:txBody>
          <a:bodyPr vert="horz" lIns="91440" tIns="45720" rIns="91440" bIns="45720" rtlCol="0">
            <a:normAutofit/>
          </a:bodyPr>
          <a:lstStyle/>
          <a:p>
            <a:pPr marL="285750" indent="-228600">
              <a:lnSpc>
                <a:spcPct val="90000"/>
              </a:lnSpc>
              <a:spcBef>
                <a:spcPts val="0"/>
              </a:spcBef>
              <a:spcAft>
                <a:spcPts val="600"/>
              </a:spcAft>
              <a:buFont typeface="Arial" panose="020B0604020202020204" pitchFamily="34" charset="0"/>
              <a:buChar char="•"/>
            </a:pPr>
            <a:r>
              <a:rPr lang="en-US" sz="2200" b="0" i="0" u="none" strike="noStrike">
                <a:effectLst/>
              </a:rPr>
              <a:t>We found out that 1</a:t>
            </a:r>
            <a:r>
              <a:rPr lang="en-US" sz="2200" b="0" i="0" u="none" strike="noStrike" baseline="30000">
                <a:effectLst/>
              </a:rPr>
              <a:t>st</a:t>
            </a:r>
            <a:r>
              <a:rPr lang="en-US" sz="2200" b="0" i="0" u="none" strike="noStrike">
                <a:effectLst/>
              </a:rPr>
              <a:t> order differenced data is stationary, the raw data is non-stationary</a:t>
            </a:r>
            <a:endParaRPr lang="en-US" sz="2200"/>
          </a:p>
          <a:p>
            <a:pPr marL="285750" indent="-228600">
              <a:lnSpc>
                <a:spcPct val="90000"/>
              </a:lnSpc>
              <a:spcBef>
                <a:spcPts val="0"/>
              </a:spcBef>
              <a:spcAft>
                <a:spcPts val="600"/>
              </a:spcAft>
              <a:buFont typeface="Arial" panose="020B0604020202020204" pitchFamily="34" charset="0"/>
              <a:buChar char="•"/>
            </a:pPr>
            <a:r>
              <a:rPr lang="en-US" sz="2200" b="0" i="0" u="none" strike="noStrike">
                <a:effectLst/>
              </a:rPr>
              <a:t>We built the ARMA (1,1), ARMA(2,2) ,ARIMA (3,1,18) and ARIMA(2,2,10) models and compared the results of the prediction and forecast and found out that the ARIMA(3,1,18) model is the best model as it has the lowest variance of residual error and variance of forecast error.</a:t>
            </a:r>
            <a:endParaRPr lang="en-US" sz="2200">
              <a:effectLst/>
            </a:endParaRPr>
          </a:p>
          <a:p>
            <a:pPr marL="285750" indent="-228600">
              <a:lnSpc>
                <a:spcPct val="90000"/>
              </a:lnSpc>
              <a:spcBef>
                <a:spcPts val="0"/>
              </a:spcBef>
              <a:spcAft>
                <a:spcPts val="600"/>
              </a:spcAft>
              <a:buFont typeface="Arial" panose="020B0604020202020204" pitchFamily="34" charset="0"/>
              <a:buChar char="•"/>
            </a:pPr>
            <a:r>
              <a:rPr lang="en-US" sz="2200" b="0" i="0" u="none" strike="noStrike">
                <a:effectLst/>
              </a:rPr>
              <a:t>We did not perform SARIMA model as we found from the time series decomposition that our dataset did not have much seasonality.</a:t>
            </a:r>
            <a:endParaRPr lang="en-US" sz="2200">
              <a:effectLst/>
            </a:endParaRPr>
          </a:p>
          <a:p>
            <a:pPr indent="-228600">
              <a:lnSpc>
                <a:spcPct val="90000"/>
              </a:lnSpc>
              <a:spcAft>
                <a:spcPts val="600"/>
              </a:spcAft>
              <a:buFont typeface="Arial" panose="020B0604020202020204" pitchFamily="34" charset="0"/>
              <a:buChar char="•"/>
            </a:pPr>
            <a:endParaRPr lang="en-US" sz="2200"/>
          </a:p>
        </p:txBody>
      </p:sp>
    </p:spTree>
    <p:extLst>
      <p:ext uri="{BB962C8B-B14F-4D97-AF65-F5344CB8AC3E}">
        <p14:creationId xmlns:p14="http://schemas.microsoft.com/office/powerpoint/2010/main" val="655704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0665C65-922E-7944-9E03-E12E6D72913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References: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312B26C9-704D-0A4B-AA3D-B6CC7A94D624}"/>
              </a:ext>
            </a:extLst>
          </p:cNvPr>
          <p:cNvSpPr>
            <a:spLocks noGrp="1"/>
          </p:cNvSpPr>
          <p:nvPr>
            <p:ph idx="13"/>
          </p:nvPr>
        </p:nvSpPr>
        <p:spPr>
          <a:xfrm>
            <a:off x="838200" y="1929384"/>
            <a:ext cx="10515600" cy="4251960"/>
          </a:xfrm>
        </p:spPr>
        <p:txBody>
          <a:bodyPr vert="horz" lIns="91440" tIns="45720" rIns="91440" bIns="45720" rtlCol="0">
            <a:normAutofit/>
          </a:bodyPr>
          <a:lstStyle/>
          <a:p>
            <a:pPr>
              <a:spcBef>
                <a:spcPts val="0"/>
              </a:spcBef>
              <a:spcAft>
                <a:spcPts val="0"/>
              </a:spcAft>
            </a:pPr>
            <a:r>
              <a:rPr lang="en-US" sz="1800" dirty="0"/>
              <a:t>https://</a:t>
            </a:r>
            <a:r>
              <a:rPr lang="en-US" sz="1800" dirty="0" err="1"/>
              <a:t>www.kaggle.com</a:t>
            </a:r>
            <a:r>
              <a:rPr lang="en-US" sz="1800" dirty="0"/>
              <a:t>/</a:t>
            </a:r>
            <a:r>
              <a:rPr lang="en-US" sz="1800" dirty="0" err="1"/>
              <a:t>prasoonkottarathil</a:t>
            </a:r>
            <a:r>
              <a:rPr lang="en-US" sz="1800" dirty="0"/>
              <a:t>/</a:t>
            </a:r>
            <a:r>
              <a:rPr lang="en-US" sz="1800" dirty="0" err="1"/>
              <a:t>ethereum-historical-dataset?select</a:t>
            </a:r>
            <a:r>
              <a:rPr lang="en-US" sz="1800" dirty="0"/>
              <a:t>=ETH_1H.csv</a:t>
            </a:r>
            <a:br>
              <a:rPr lang="en-US" sz="2200" dirty="0">
                <a:solidFill>
                  <a:schemeClr val="tx1"/>
                </a:solidFill>
                <a:latin typeface="+mn-lt"/>
                <a:cs typeface="+mn-cs"/>
              </a:rPr>
            </a:br>
            <a:r>
              <a:rPr lang="en-US" sz="2200" b="0" i="0" u="none" strike="noStrike" dirty="0">
                <a:solidFill>
                  <a:schemeClr val="tx1"/>
                </a:solidFill>
                <a:effectLst/>
                <a:latin typeface="+mn-lt"/>
                <a:cs typeface="+mn-cs"/>
              </a:rPr>
              <a:t>Class lecture videos and lecture material</a:t>
            </a:r>
            <a:br>
              <a:rPr lang="en-US" sz="2200" dirty="0">
                <a:solidFill>
                  <a:schemeClr val="tx1"/>
                </a:solidFill>
                <a:latin typeface="+mn-lt"/>
                <a:cs typeface="+mn-cs"/>
              </a:rPr>
            </a:br>
            <a:r>
              <a:rPr lang="en-US" sz="2200" b="0" i="0" u="none" strike="noStrike" dirty="0">
                <a:solidFill>
                  <a:schemeClr val="tx1"/>
                </a:solidFill>
                <a:effectLst/>
                <a:latin typeface="+mn-lt"/>
                <a:cs typeface="+mn-cs"/>
              </a:rPr>
              <a:t>Labs and assignment code</a:t>
            </a:r>
            <a:endParaRPr lang="en-US" sz="2200" dirty="0">
              <a:solidFill>
                <a:schemeClr val="tx1"/>
              </a:solidFill>
              <a:effectLst/>
              <a:latin typeface="+mn-lt"/>
              <a:cs typeface="+mn-cs"/>
            </a:endParaRPr>
          </a:p>
          <a:p>
            <a:pPr indent="-228600">
              <a:buFont typeface="Arial" panose="020B0604020202020204" pitchFamily="34" charset="0"/>
              <a:buChar char="•"/>
            </a:pPr>
            <a:endParaRPr lang="en-US" sz="2200" dirty="0">
              <a:solidFill>
                <a:schemeClr val="tx1"/>
              </a:solidFill>
              <a:latin typeface="+mn-lt"/>
              <a:cs typeface="+mn-cs"/>
            </a:endParaRPr>
          </a:p>
        </p:txBody>
      </p:sp>
    </p:spTree>
    <p:extLst>
      <p:ext uri="{BB962C8B-B14F-4D97-AF65-F5344CB8AC3E}">
        <p14:creationId xmlns:p14="http://schemas.microsoft.com/office/powerpoint/2010/main" val="3066914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AC68878-C73D-1A43-B103-6DDF1682CD4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Table Of Content</a:t>
            </a:r>
          </a:p>
        </p:txBody>
      </p:sp>
      <p:sp>
        <p:nvSpPr>
          <p:cNvPr id="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268E9A2-997A-42D5-A87B-F921C446DFA0}"/>
              </a:ext>
            </a:extLst>
          </p:cNvPr>
          <p:cNvSpPr>
            <a:spLocks noGrp="1"/>
          </p:cNvSpPr>
          <p:nvPr>
            <p:ph idx="13"/>
          </p:nvPr>
        </p:nvSpPr>
        <p:spPr>
          <a:xfrm>
            <a:off x="838200" y="1929384"/>
            <a:ext cx="10515600" cy="4251960"/>
          </a:xfrm>
        </p:spPr>
        <p:txBody>
          <a:bodyPr vert="horz" lIns="91440" tIns="45720" rIns="91440" bIns="45720" rtlCol="0">
            <a:normAutofit fontScale="92500" lnSpcReduction="20000"/>
          </a:bodyPr>
          <a:lstStyle/>
          <a:p>
            <a:pPr indent="-228600">
              <a:buFont typeface="Arial" panose="020B0604020202020204" pitchFamily="34" charset="0"/>
              <a:buChar char="•"/>
            </a:pPr>
            <a:r>
              <a:rPr lang="en-US" sz="1400" dirty="0">
                <a:solidFill>
                  <a:schemeClr val="tx1"/>
                </a:solidFill>
                <a:latin typeface="+mn-lt"/>
                <a:cs typeface="+mn-cs"/>
              </a:rPr>
              <a:t>Introduction</a:t>
            </a:r>
          </a:p>
          <a:p>
            <a:pPr indent="-228600">
              <a:buFont typeface="Arial" panose="020B0604020202020204" pitchFamily="34" charset="0"/>
              <a:buChar char="•"/>
            </a:pPr>
            <a:r>
              <a:rPr lang="en-US" sz="1400" dirty="0">
                <a:solidFill>
                  <a:schemeClr val="tx1"/>
                </a:solidFill>
                <a:latin typeface="+mn-lt"/>
                <a:cs typeface="+mn-cs"/>
              </a:rPr>
              <a:t>Description of Dataset</a:t>
            </a:r>
          </a:p>
          <a:p>
            <a:pPr indent="-228600">
              <a:buFont typeface="Arial" panose="020B0604020202020204" pitchFamily="34" charset="0"/>
              <a:buChar char="•"/>
            </a:pPr>
            <a:r>
              <a:rPr lang="en-US" sz="1400" dirty="0">
                <a:solidFill>
                  <a:schemeClr val="tx1"/>
                </a:solidFill>
                <a:latin typeface="+mn-lt"/>
                <a:cs typeface="+mn-cs"/>
              </a:rPr>
              <a:t>Stationarity</a:t>
            </a:r>
          </a:p>
          <a:p>
            <a:pPr indent="-228600">
              <a:buFont typeface="Arial" panose="020B0604020202020204" pitchFamily="34" charset="0"/>
              <a:buChar char="•"/>
            </a:pPr>
            <a:r>
              <a:rPr lang="en-US" sz="1400" dirty="0">
                <a:solidFill>
                  <a:schemeClr val="tx1"/>
                </a:solidFill>
                <a:latin typeface="+mn-lt"/>
                <a:cs typeface="+mn-cs"/>
              </a:rPr>
              <a:t>Time Series Decomposition</a:t>
            </a:r>
          </a:p>
          <a:p>
            <a:pPr indent="-228600">
              <a:buFont typeface="Arial" panose="020B0604020202020204" pitchFamily="34" charset="0"/>
              <a:buChar char="•"/>
            </a:pPr>
            <a:r>
              <a:rPr lang="en-US" sz="1400" dirty="0">
                <a:solidFill>
                  <a:schemeClr val="tx1"/>
                </a:solidFill>
                <a:latin typeface="+mn-lt"/>
                <a:cs typeface="+mn-cs"/>
              </a:rPr>
              <a:t>Holt-Winters method </a:t>
            </a:r>
          </a:p>
          <a:p>
            <a:pPr indent="-228600">
              <a:buFont typeface="Arial" panose="020B0604020202020204" pitchFamily="34" charset="0"/>
              <a:buChar char="•"/>
            </a:pPr>
            <a:r>
              <a:rPr lang="en-US" sz="1400" dirty="0">
                <a:solidFill>
                  <a:schemeClr val="tx1"/>
                </a:solidFill>
                <a:latin typeface="+mn-lt"/>
                <a:cs typeface="+mn-cs"/>
              </a:rPr>
              <a:t>Feature Selection</a:t>
            </a:r>
          </a:p>
          <a:p>
            <a:pPr indent="-228600">
              <a:buFont typeface="Arial" panose="020B0604020202020204" pitchFamily="34" charset="0"/>
              <a:buChar char="•"/>
            </a:pPr>
            <a:r>
              <a:rPr lang="en-US" sz="1400" dirty="0">
                <a:solidFill>
                  <a:schemeClr val="tx1"/>
                </a:solidFill>
                <a:latin typeface="+mn-lt"/>
                <a:cs typeface="+mn-cs"/>
              </a:rPr>
              <a:t>Base-Models</a:t>
            </a:r>
          </a:p>
          <a:p>
            <a:pPr indent="-228600">
              <a:buFont typeface="Arial" panose="020B0604020202020204" pitchFamily="34" charset="0"/>
              <a:buChar char="•"/>
            </a:pPr>
            <a:r>
              <a:rPr lang="en-US" sz="1400" dirty="0">
                <a:solidFill>
                  <a:schemeClr val="tx1"/>
                </a:solidFill>
                <a:latin typeface="+mn-lt"/>
                <a:cs typeface="+mn-cs"/>
              </a:rPr>
              <a:t>Multi-Linear Regression</a:t>
            </a:r>
          </a:p>
          <a:p>
            <a:pPr indent="-228600">
              <a:buFont typeface="Arial" panose="020B0604020202020204" pitchFamily="34" charset="0"/>
              <a:buChar char="•"/>
            </a:pPr>
            <a:r>
              <a:rPr lang="en-US" sz="1400" dirty="0">
                <a:solidFill>
                  <a:schemeClr val="tx1"/>
                </a:solidFill>
                <a:latin typeface="+mn-lt"/>
                <a:cs typeface="+mn-cs"/>
              </a:rPr>
              <a:t>ARMA and ARIMA model </a:t>
            </a:r>
          </a:p>
          <a:p>
            <a:pPr indent="-228600">
              <a:buFont typeface="Arial" panose="020B0604020202020204" pitchFamily="34" charset="0"/>
              <a:buChar char="•"/>
            </a:pPr>
            <a:r>
              <a:rPr lang="en-US" sz="1400" dirty="0">
                <a:solidFill>
                  <a:schemeClr val="tx1"/>
                </a:solidFill>
                <a:latin typeface="+mn-lt"/>
                <a:cs typeface="+mn-cs"/>
              </a:rPr>
              <a:t>Diagnostic Analysis </a:t>
            </a:r>
          </a:p>
          <a:p>
            <a:pPr indent="-228600">
              <a:buFont typeface="Arial" panose="020B0604020202020204" pitchFamily="34" charset="0"/>
              <a:buChar char="•"/>
            </a:pPr>
            <a:r>
              <a:rPr lang="en-US" sz="1400" dirty="0">
                <a:solidFill>
                  <a:schemeClr val="tx1"/>
                </a:solidFill>
                <a:latin typeface="+mn-lt"/>
                <a:cs typeface="+mn-cs"/>
              </a:rPr>
              <a:t>Final Model selection </a:t>
            </a:r>
          </a:p>
          <a:p>
            <a:pPr indent="-228600">
              <a:buFont typeface="Arial" panose="020B0604020202020204" pitchFamily="34" charset="0"/>
              <a:buChar char="•"/>
            </a:pPr>
            <a:r>
              <a:rPr lang="en-US" sz="1400" dirty="0">
                <a:solidFill>
                  <a:schemeClr val="tx1"/>
                </a:solidFill>
                <a:latin typeface="+mn-lt"/>
                <a:cs typeface="+mn-cs"/>
              </a:rPr>
              <a:t>Forecast function </a:t>
            </a:r>
          </a:p>
          <a:p>
            <a:pPr indent="-228600">
              <a:buFont typeface="Arial" panose="020B0604020202020204" pitchFamily="34" charset="0"/>
              <a:buChar char="•"/>
            </a:pPr>
            <a:r>
              <a:rPr lang="en-US" sz="1400" dirty="0">
                <a:solidFill>
                  <a:schemeClr val="tx1"/>
                </a:solidFill>
                <a:latin typeface="+mn-lt"/>
                <a:cs typeface="+mn-cs"/>
              </a:rPr>
              <a:t>h-step ahead Predictions </a:t>
            </a:r>
          </a:p>
          <a:p>
            <a:pPr indent="-228600">
              <a:buFont typeface="Arial" panose="020B0604020202020204" pitchFamily="34" charset="0"/>
              <a:buChar char="•"/>
            </a:pPr>
            <a:r>
              <a:rPr lang="en-US" sz="1400" dirty="0">
                <a:solidFill>
                  <a:schemeClr val="tx1"/>
                </a:solidFill>
                <a:latin typeface="+mn-lt"/>
                <a:cs typeface="+mn-cs"/>
              </a:rPr>
              <a:t>Summary and conclusion </a:t>
            </a:r>
          </a:p>
          <a:p>
            <a:pPr indent="-228600">
              <a:buFont typeface="Arial" panose="020B0604020202020204" pitchFamily="34" charset="0"/>
              <a:buChar char="•"/>
            </a:pPr>
            <a:r>
              <a:rPr lang="en-US" sz="1400" dirty="0">
                <a:solidFill>
                  <a:schemeClr val="tx1"/>
                </a:solidFill>
                <a:latin typeface="+mn-lt"/>
                <a:cs typeface="+mn-cs"/>
              </a:rPr>
              <a:t>Appendix</a:t>
            </a:r>
          </a:p>
          <a:p>
            <a:pPr indent="-228600">
              <a:buFont typeface="Arial" panose="020B0604020202020204" pitchFamily="34" charset="0"/>
              <a:buChar char="•"/>
            </a:pPr>
            <a:r>
              <a:rPr lang="en-US" sz="1400" dirty="0">
                <a:solidFill>
                  <a:schemeClr val="tx1"/>
                </a:solidFill>
                <a:latin typeface="+mn-lt"/>
                <a:cs typeface="+mn-cs"/>
              </a:rPr>
              <a:t>References</a:t>
            </a:r>
          </a:p>
          <a:p>
            <a:pPr indent="-228600">
              <a:buFont typeface="Arial" panose="020B0604020202020204" pitchFamily="34" charset="0"/>
              <a:buChar char="•"/>
            </a:pPr>
            <a:endParaRPr lang="en-US" sz="1000" dirty="0">
              <a:solidFill>
                <a:schemeClr val="tx1"/>
              </a:solidFill>
              <a:latin typeface="+mn-lt"/>
              <a:cs typeface="+mn-cs"/>
            </a:endParaRPr>
          </a:p>
          <a:p>
            <a:pPr indent="-228600">
              <a:buFont typeface="Arial" panose="020B0604020202020204" pitchFamily="34" charset="0"/>
              <a:buChar char="•"/>
            </a:pPr>
            <a:endParaRPr lang="en-US" sz="1000" dirty="0">
              <a:solidFill>
                <a:schemeClr val="tx1"/>
              </a:solidFill>
              <a:latin typeface="+mn-lt"/>
              <a:cs typeface="+mn-cs"/>
            </a:endParaRPr>
          </a:p>
          <a:p>
            <a:pPr indent="-228600">
              <a:buFont typeface="Arial" panose="020B0604020202020204" pitchFamily="34" charset="0"/>
              <a:buChar char="•"/>
            </a:pPr>
            <a:endParaRPr lang="en-US" sz="1000" dirty="0">
              <a:solidFill>
                <a:schemeClr val="tx1"/>
              </a:solidFill>
              <a:latin typeface="+mn-lt"/>
              <a:cs typeface="+mn-cs"/>
            </a:endParaRPr>
          </a:p>
          <a:p>
            <a:pPr indent="-228600">
              <a:buFont typeface="Arial" panose="020B0604020202020204" pitchFamily="34" charset="0"/>
              <a:buChar char="•"/>
            </a:pPr>
            <a:endParaRPr lang="en-US" sz="1000" dirty="0">
              <a:solidFill>
                <a:schemeClr val="tx1"/>
              </a:solidFill>
              <a:latin typeface="+mn-lt"/>
              <a:cs typeface="+mn-cs"/>
            </a:endParaRPr>
          </a:p>
          <a:p>
            <a:pPr indent="-228600">
              <a:buFont typeface="Arial" panose="020B0604020202020204" pitchFamily="34" charset="0"/>
              <a:buChar char="•"/>
            </a:pPr>
            <a:endParaRPr lang="en-US" sz="1000" dirty="0">
              <a:solidFill>
                <a:schemeClr val="tx1"/>
              </a:solidFill>
              <a:latin typeface="+mn-lt"/>
              <a:cs typeface="+mn-cs"/>
            </a:endParaRPr>
          </a:p>
          <a:p>
            <a:pPr indent="-228600">
              <a:buFont typeface="Arial" panose="020B0604020202020204" pitchFamily="34" charset="0"/>
              <a:buChar char="•"/>
            </a:pPr>
            <a:endParaRPr lang="en-US" sz="1000" dirty="0">
              <a:solidFill>
                <a:schemeClr val="tx1"/>
              </a:solidFill>
              <a:latin typeface="+mn-lt"/>
              <a:cs typeface="+mn-cs"/>
            </a:endParaRPr>
          </a:p>
          <a:p>
            <a:pPr indent="-228600">
              <a:buFont typeface="Arial" panose="020B0604020202020204" pitchFamily="34" charset="0"/>
              <a:buChar char="•"/>
            </a:pPr>
            <a:endParaRPr lang="en-US" sz="1000" dirty="0">
              <a:solidFill>
                <a:schemeClr val="tx1"/>
              </a:solidFill>
              <a:latin typeface="+mn-lt"/>
              <a:cs typeface="+mn-cs"/>
            </a:endParaRPr>
          </a:p>
          <a:p>
            <a:pPr indent="-228600">
              <a:buFont typeface="Arial" panose="020B0604020202020204" pitchFamily="34" charset="0"/>
              <a:buChar char="•"/>
            </a:pPr>
            <a:endParaRPr lang="en-US" sz="1000" dirty="0">
              <a:solidFill>
                <a:schemeClr val="tx1"/>
              </a:solidFill>
              <a:latin typeface="+mn-lt"/>
              <a:cs typeface="+mn-cs"/>
            </a:endParaRPr>
          </a:p>
          <a:p>
            <a:pPr indent="-228600">
              <a:buFont typeface="Arial" panose="020B0604020202020204" pitchFamily="34" charset="0"/>
              <a:buChar char="•"/>
            </a:pPr>
            <a:endParaRPr lang="en-US" sz="1000" dirty="0">
              <a:solidFill>
                <a:schemeClr val="tx1"/>
              </a:solidFill>
              <a:latin typeface="+mn-lt"/>
              <a:cs typeface="+mn-cs"/>
            </a:endParaRPr>
          </a:p>
          <a:p>
            <a:pPr indent="-228600">
              <a:buFont typeface="Arial" panose="020B0604020202020204" pitchFamily="34" charset="0"/>
              <a:buChar char="•"/>
            </a:pPr>
            <a:endParaRPr lang="en-US" sz="1000" dirty="0">
              <a:solidFill>
                <a:schemeClr val="tx1"/>
              </a:solidFill>
              <a:latin typeface="+mn-lt"/>
              <a:cs typeface="+mn-cs"/>
            </a:endParaRPr>
          </a:p>
          <a:p>
            <a:pPr indent="-228600">
              <a:buFont typeface="Arial" panose="020B0604020202020204" pitchFamily="34" charset="0"/>
              <a:buChar char="•"/>
            </a:pPr>
            <a:endParaRPr lang="en-US" sz="1000" dirty="0">
              <a:solidFill>
                <a:schemeClr val="tx1"/>
              </a:solidFill>
              <a:latin typeface="+mn-lt"/>
              <a:cs typeface="+mn-cs"/>
            </a:endParaRPr>
          </a:p>
          <a:p>
            <a:pPr indent="-228600">
              <a:buFont typeface="Arial" panose="020B0604020202020204" pitchFamily="34" charset="0"/>
              <a:buChar char="•"/>
            </a:pPr>
            <a:endParaRPr lang="en-US" sz="1000" dirty="0">
              <a:solidFill>
                <a:schemeClr val="tx1"/>
              </a:solidFill>
              <a:latin typeface="+mn-lt"/>
              <a:cs typeface="+mn-cs"/>
            </a:endParaRPr>
          </a:p>
          <a:p>
            <a:pPr indent="-228600">
              <a:buFont typeface="Arial" panose="020B0604020202020204" pitchFamily="34" charset="0"/>
              <a:buChar char="•"/>
            </a:pPr>
            <a:endParaRPr lang="en-US" sz="1000" dirty="0">
              <a:solidFill>
                <a:schemeClr val="tx1"/>
              </a:solidFill>
              <a:latin typeface="+mn-lt"/>
              <a:cs typeface="+mn-cs"/>
            </a:endParaRPr>
          </a:p>
        </p:txBody>
      </p:sp>
    </p:spTree>
    <p:extLst>
      <p:ext uri="{BB962C8B-B14F-4D97-AF65-F5344CB8AC3E}">
        <p14:creationId xmlns:p14="http://schemas.microsoft.com/office/powerpoint/2010/main" val="1380587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18BB87E-7C57-495A-AE47-F8E5BBC10F58}"/>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Thank you</a:t>
            </a: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a:extLst>
              <a:ext uri="{FF2B5EF4-FFF2-40B4-BE49-F238E27FC236}">
                <a16:creationId xmlns:a16="http://schemas.microsoft.com/office/drawing/2014/main" id="{E7E3C00B-D279-4AD4-3805-E9E0CDADFB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01299" y="2633472"/>
            <a:ext cx="3586353" cy="3586353"/>
          </a:xfrm>
          <a:prstGeom prst="rect">
            <a:avLst/>
          </a:prstGeom>
        </p:spPr>
      </p:pic>
    </p:spTree>
    <p:extLst>
      <p:ext uri="{BB962C8B-B14F-4D97-AF65-F5344CB8AC3E}">
        <p14:creationId xmlns:p14="http://schemas.microsoft.com/office/powerpoint/2010/main" val="11870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D97E8AA-088C-FD48-B359-D64151DBF60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                            Introduction</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bject 5">
            <a:extLst>
              <a:ext uri="{FF2B5EF4-FFF2-40B4-BE49-F238E27FC236}">
                <a16:creationId xmlns:a16="http://schemas.microsoft.com/office/drawing/2014/main" id="{4912A7F2-B352-FC4E-BCFB-754C20E5370C}"/>
              </a:ext>
            </a:extLst>
          </p:cNvPr>
          <p:cNvSpPr txBox="1">
            <a:spLocks noGrp="1"/>
          </p:cNvSpPr>
          <p:nvPr>
            <p:ph idx="13"/>
          </p:nvPr>
        </p:nvSpPr>
        <p:spPr>
          <a:xfrm>
            <a:off x="838200" y="1929384"/>
            <a:ext cx="10515600" cy="4251960"/>
          </a:xfrm>
          <a:prstGeom prst="rect">
            <a:avLst/>
          </a:prstGeom>
        </p:spPr>
        <p:txBody>
          <a:bodyPr vert="horz" lIns="91440" tIns="45720" rIns="91440" bIns="45720" rtlCol="0">
            <a:normAutofit/>
          </a:bodyPr>
          <a:lstStyle/>
          <a:p>
            <a:pPr marL="12700" marR="5080" indent="-228600">
              <a:spcBef>
                <a:spcPts val="100"/>
              </a:spcBef>
              <a:buFont typeface="Arial" panose="020B0604020202020204" pitchFamily="34" charset="0"/>
              <a:buChar char="•"/>
            </a:pPr>
            <a:r>
              <a:rPr lang="en-US" sz="2200">
                <a:solidFill>
                  <a:schemeClr val="tx1"/>
                </a:solidFill>
                <a:latin typeface="+mn-lt"/>
                <a:cs typeface="+mn-cs"/>
              </a:rPr>
              <a:t>We want to accurately anticipate the Ethereum closing price by considering a variety of factors that influence its value. We want to understand and uncover Hourly trends in the Ethereum market in the first phase of our inquiry, as well as acquire insight into the best characteristics surrounding Ethereum price. </a:t>
            </a:r>
          </a:p>
        </p:txBody>
      </p:sp>
    </p:spTree>
    <p:extLst>
      <p:ext uri="{BB962C8B-B14F-4D97-AF65-F5344CB8AC3E}">
        <p14:creationId xmlns:p14="http://schemas.microsoft.com/office/powerpoint/2010/main" val="4280719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D38BB1CD-88F4-7243-B25F-29FAC290A07F}"/>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kern="1200">
                <a:solidFill>
                  <a:schemeClr val="tx1"/>
                </a:solidFill>
                <a:latin typeface="+mj-lt"/>
                <a:ea typeface="+mj-ea"/>
                <a:cs typeface="+mj-cs"/>
              </a:rPr>
              <a:t>                       Description of Dataset</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Content Placeholder 1">
            <a:extLst>
              <a:ext uri="{FF2B5EF4-FFF2-40B4-BE49-F238E27FC236}">
                <a16:creationId xmlns:a16="http://schemas.microsoft.com/office/drawing/2014/main" id="{D2BB62F5-93D5-214F-A37E-EB962BC3C117}"/>
              </a:ext>
            </a:extLst>
          </p:cNvPr>
          <p:cNvSpPr>
            <a:spLocks noGrp="1"/>
          </p:cNvSpPr>
          <p:nvPr>
            <p:ph idx="13"/>
          </p:nvPr>
        </p:nvSpPr>
        <p:spPr>
          <a:xfrm>
            <a:off x="1115568" y="2481943"/>
            <a:ext cx="10168128" cy="3695020"/>
          </a:xfrm>
        </p:spPr>
        <p:txBody>
          <a:bodyPr vert="horz" lIns="91440" tIns="45720" rIns="91440" bIns="45720" rtlCol="0">
            <a:normAutofit/>
          </a:bodyPr>
          <a:lstStyle/>
          <a:p>
            <a:pPr indent="-228600">
              <a:spcBef>
                <a:spcPts val="0"/>
              </a:spcBef>
              <a:buFont typeface="Arial" panose="020B0604020202020204" pitchFamily="34" charset="0"/>
              <a:buChar char="•"/>
            </a:pPr>
            <a:r>
              <a:rPr lang="en-US" sz="2200">
                <a:solidFill>
                  <a:schemeClr val="tx1"/>
                </a:solidFill>
                <a:latin typeface="+mn-lt"/>
                <a:cs typeface="+mn-cs"/>
              </a:rPr>
              <a:t>The Data set used in this project is ETH_1H.csv contains all the 1-hour historical data from 2020-04-16 00:00:00 - 2016-05-09 13:00:00, this dataset contains 7 columns including Unix Timestamp, dates, opening, high, low, closing, and volume and 34497 rows/Observations </a:t>
            </a:r>
            <a:endParaRPr lang="en-US" sz="2200">
              <a:solidFill>
                <a:schemeClr val="tx1"/>
              </a:solidFill>
              <a:effectLst/>
              <a:latin typeface="+mn-lt"/>
              <a:cs typeface="+mn-cs"/>
            </a:endParaRPr>
          </a:p>
          <a:p>
            <a:pPr indent="-228600">
              <a:buFont typeface="Arial" panose="020B0604020202020204" pitchFamily="34" charset="0"/>
              <a:buChar char="•"/>
            </a:pPr>
            <a:endParaRPr lang="en-US" sz="2200">
              <a:solidFill>
                <a:schemeClr val="tx1"/>
              </a:solidFill>
              <a:latin typeface="+mn-lt"/>
              <a:cs typeface="+mn-cs"/>
            </a:endParaRPr>
          </a:p>
        </p:txBody>
      </p:sp>
    </p:spTree>
    <p:extLst>
      <p:ext uri="{BB962C8B-B14F-4D97-AF65-F5344CB8AC3E}">
        <p14:creationId xmlns:p14="http://schemas.microsoft.com/office/powerpoint/2010/main" val="3025667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3D96652-F221-4DA1-8AE2-51AF5C43986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dirty="0">
                <a:solidFill>
                  <a:schemeClr val="tx1"/>
                </a:solidFill>
                <a:latin typeface="+mj-lt"/>
                <a:ea typeface="+mj-ea"/>
                <a:cs typeface="+mj-cs"/>
              </a:rPr>
              <a:t>Pre-Processing</a:t>
            </a:r>
          </a:p>
        </p:txBody>
      </p:sp>
      <p:sp>
        <p:nvSpPr>
          <p:cNvPr id="4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1">
            <a:extLst>
              <a:ext uri="{FF2B5EF4-FFF2-40B4-BE49-F238E27FC236}">
                <a16:creationId xmlns:a16="http://schemas.microsoft.com/office/drawing/2014/main" id="{CC7D1982-25C3-8C37-D461-EC834B127AFB}"/>
              </a:ext>
            </a:extLst>
          </p:cNvPr>
          <p:cNvGraphicFramePr>
            <a:graphicFrameLocks noGrp="1"/>
          </p:cNvGraphicFramePr>
          <p:nvPr>
            <p:ph idx="13"/>
            <p:extLst>
              <p:ext uri="{D42A27DB-BD31-4B8C-83A1-F6EECF244321}">
                <p14:modId xmlns:p14="http://schemas.microsoft.com/office/powerpoint/2010/main" val="3092337621"/>
              </p:ext>
            </p:extLst>
          </p:nvPr>
        </p:nvGraphicFramePr>
        <p:xfrm>
          <a:off x="4210692" y="288758"/>
          <a:ext cx="7338030"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455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BCBD4C-8480-414D-838B-A1BC5EE3B18E}"/>
              </a:ext>
            </a:extLst>
          </p:cNvPr>
          <p:cNvSpPr>
            <a:spLocks noGrp="1"/>
          </p:cNvSpPr>
          <p:nvPr>
            <p:ph type="title"/>
          </p:nvPr>
        </p:nvSpPr>
        <p:spPr>
          <a:xfrm>
            <a:off x="0" y="303338"/>
            <a:ext cx="10483326" cy="975070"/>
          </a:xfrm>
        </p:spPr>
        <p:txBody>
          <a:bodyPr/>
          <a:lstStyle/>
          <a:p>
            <a:r>
              <a:rPr lang="en-US" dirty="0"/>
              <a:t>Stationarity</a:t>
            </a:r>
          </a:p>
        </p:txBody>
      </p:sp>
      <p:sp>
        <p:nvSpPr>
          <p:cNvPr id="4" name="TextBox 3">
            <a:extLst>
              <a:ext uri="{FF2B5EF4-FFF2-40B4-BE49-F238E27FC236}">
                <a16:creationId xmlns:a16="http://schemas.microsoft.com/office/drawing/2014/main" id="{FFDE02DA-66A7-49EF-B58D-27BE4D8DBC8E}"/>
              </a:ext>
            </a:extLst>
          </p:cNvPr>
          <p:cNvSpPr txBox="1"/>
          <p:nvPr/>
        </p:nvSpPr>
        <p:spPr>
          <a:xfrm>
            <a:off x="908539" y="1170678"/>
            <a:ext cx="4012190" cy="369332"/>
          </a:xfrm>
          <a:prstGeom prst="rect">
            <a:avLst/>
          </a:prstGeom>
          <a:noFill/>
        </p:spPr>
        <p:txBody>
          <a:bodyPr wrap="square" rtlCol="0">
            <a:spAutoFit/>
          </a:bodyPr>
          <a:lstStyle/>
          <a:p>
            <a:r>
              <a:rPr lang="en-US" dirty="0"/>
              <a:t>This is the ACF/PACF plots of raw data</a:t>
            </a:r>
          </a:p>
        </p:txBody>
      </p:sp>
      <p:sp>
        <p:nvSpPr>
          <p:cNvPr id="5" name="TextBox 4">
            <a:extLst>
              <a:ext uri="{FF2B5EF4-FFF2-40B4-BE49-F238E27FC236}">
                <a16:creationId xmlns:a16="http://schemas.microsoft.com/office/drawing/2014/main" id="{3C48A1A0-8D15-4867-B7DE-EC694584290C}"/>
              </a:ext>
            </a:extLst>
          </p:cNvPr>
          <p:cNvSpPr txBox="1"/>
          <p:nvPr/>
        </p:nvSpPr>
        <p:spPr>
          <a:xfrm>
            <a:off x="6186821" y="3549162"/>
            <a:ext cx="2128115" cy="923330"/>
          </a:xfrm>
          <a:prstGeom prst="rect">
            <a:avLst/>
          </a:prstGeom>
          <a:noFill/>
        </p:spPr>
        <p:txBody>
          <a:bodyPr wrap="square" rtlCol="0">
            <a:spAutoFit/>
          </a:bodyPr>
          <a:lstStyle/>
          <a:p>
            <a:r>
              <a:rPr lang="en-US" dirty="0"/>
              <a:t>KPSS test results: </a:t>
            </a:r>
          </a:p>
          <a:p>
            <a:r>
              <a:rPr lang="en-US" dirty="0"/>
              <a:t> </a:t>
            </a:r>
          </a:p>
          <a:p>
            <a:r>
              <a:rPr lang="en-US" dirty="0"/>
              <a:t>                            </a:t>
            </a:r>
            <a:endParaRPr lang="en-IN" dirty="0"/>
          </a:p>
        </p:txBody>
      </p:sp>
      <p:pic>
        <p:nvPicPr>
          <p:cNvPr id="10" name="Picture 9" descr="Chart, bar chart&#10;&#10;Description automatically generated">
            <a:extLst>
              <a:ext uri="{FF2B5EF4-FFF2-40B4-BE49-F238E27FC236}">
                <a16:creationId xmlns:a16="http://schemas.microsoft.com/office/drawing/2014/main" id="{C8E30FCC-6BEF-DCDF-0096-B97FAEE6017D}"/>
              </a:ext>
            </a:extLst>
          </p:cNvPr>
          <p:cNvPicPr>
            <a:picLocks noChangeAspect="1"/>
          </p:cNvPicPr>
          <p:nvPr/>
        </p:nvPicPr>
        <p:blipFill>
          <a:blip r:embed="rId2"/>
          <a:stretch>
            <a:fillRect/>
          </a:stretch>
        </p:blipFill>
        <p:spPr>
          <a:xfrm>
            <a:off x="908539" y="1529113"/>
            <a:ext cx="4012190" cy="2031325"/>
          </a:xfrm>
          <a:prstGeom prst="rect">
            <a:avLst/>
          </a:prstGeom>
        </p:spPr>
      </p:pic>
      <p:pic>
        <p:nvPicPr>
          <p:cNvPr id="12" name="Picture 11" descr="Text&#10;&#10;Description automatically generated">
            <a:extLst>
              <a:ext uri="{FF2B5EF4-FFF2-40B4-BE49-F238E27FC236}">
                <a16:creationId xmlns:a16="http://schemas.microsoft.com/office/drawing/2014/main" id="{4AED3AC6-32A4-FA27-A578-B3DF5270BBFD}"/>
              </a:ext>
            </a:extLst>
          </p:cNvPr>
          <p:cNvPicPr>
            <a:picLocks noChangeAspect="1"/>
          </p:cNvPicPr>
          <p:nvPr/>
        </p:nvPicPr>
        <p:blipFill>
          <a:blip r:embed="rId3"/>
          <a:stretch>
            <a:fillRect/>
          </a:stretch>
        </p:blipFill>
        <p:spPr>
          <a:xfrm>
            <a:off x="6186821" y="1540010"/>
            <a:ext cx="4256230" cy="1888990"/>
          </a:xfrm>
          <a:prstGeom prst="rect">
            <a:avLst/>
          </a:prstGeom>
        </p:spPr>
      </p:pic>
      <p:pic>
        <p:nvPicPr>
          <p:cNvPr id="13" name="Picture 12" descr="Chart, scatter chart&#10;&#10;Description automatically generated">
            <a:extLst>
              <a:ext uri="{FF2B5EF4-FFF2-40B4-BE49-F238E27FC236}">
                <a16:creationId xmlns:a16="http://schemas.microsoft.com/office/drawing/2014/main" id="{4B810316-CADE-69A0-D593-869054C92B31}"/>
              </a:ext>
            </a:extLst>
          </p:cNvPr>
          <p:cNvPicPr>
            <a:picLocks noChangeAspect="1"/>
          </p:cNvPicPr>
          <p:nvPr/>
        </p:nvPicPr>
        <p:blipFill>
          <a:blip r:embed="rId4"/>
          <a:stretch>
            <a:fillRect/>
          </a:stretch>
        </p:blipFill>
        <p:spPr>
          <a:xfrm>
            <a:off x="561954" y="3549541"/>
            <a:ext cx="4267954" cy="2031325"/>
          </a:xfrm>
          <a:prstGeom prst="rect">
            <a:avLst/>
          </a:prstGeom>
        </p:spPr>
      </p:pic>
      <p:sp>
        <p:nvSpPr>
          <p:cNvPr id="14" name="TextBox 13">
            <a:extLst>
              <a:ext uri="{FF2B5EF4-FFF2-40B4-BE49-F238E27FC236}">
                <a16:creationId xmlns:a16="http://schemas.microsoft.com/office/drawing/2014/main" id="{1170B9FF-7C89-115B-08B3-749954C4E695}"/>
              </a:ext>
            </a:extLst>
          </p:cNvPr>
          <p:cNvSpPr txBox="1"/>
          <p:nvPr/>
        </p:nvSpPr>
        <p:spPr>
          <a:xfrm>
            <a:off x="6096000" y="1178580"/>
            <a:ext cx="1958507" cy="646331"/>
          </a:xfrm>
          <a:prstGeom prst="rect">
            <a:avLst/>
          </a:prstGeom>
          <a:noFill/>
        </p:spPr>
        <p:txBody>
          <a:bodyPr wrap="square" rtlCol="0">
            <a:spAutoFit/>
          </a:bodyPr>
          <a:lstStyle/>
          <a:p>
            <a:r>
              <a:rPr lang="en-US" dirty="0"/>
              <a:t>ADF test results:  </a:t>
            </a:r>
          </a:p>
          <a:p>
            <a:r>
              <a:rPr lang="en-US" dirty="0"/>
              <a:t>                            </a:t>
            </a:r>
            <a:endParaRPr lang="en-IN" dirty="0"/>
          </a:p>
        </p:txBody>
      </p:sp>
      <p:pic>
        <p:nvPicPr>
          <p:cNvPr id="15" name="Picture 14" descr="Text&#10;&#10;Description automatically generated">
            <a:extLst>
              <a:ext uri="{FF2B5EF4-FFF2-40B4-BE49-F238E27FC236}">
                <a16:creationId xmlns:a16="http://schemas.microsoft.com/office/drawing/2014/main" id="{7F37B34F-1B1B-2CC0-D804-21AA3760E9BE}"/>
              </a:ext>
            </a:extLst>
          </p:cNvPr>
          <p:cNvPicPr>
            <a:picLocks noChangeAspect="1"/>
          </p:cNvPicPr>
          <p:nvPr/>
        </p:nvPicPr>
        <p:blipFill>
          <a:blip r:embed="rId5"/>
          <a:stretch>
            <a:fillRect/>
          </a:stretch>
        </p:blipFill>
        <p:spPr>
          <a:xfrm>
            <a:off x="6186821" y="3913062"/>
            <a:ext cx="3619500" cy="1667804"/>
          </a:xfrm>
          <a:prstGeom prst="rect">
            <a:avLst/>
          </a:prstGeom>
        </p:spPr>
      </p:pic>
    </p:spTree>
    <p:extLst>
      <p:ext uri="{BB962C8B-B14F-4D97-AF65-F5344CB8AC3E}">
        <p14:creationId xmlns:p14="http://schemas.microsoft.com/office/powerpoint/2010/main" val="274282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2F3014-780A-49E9-94F3-37AE6820ED20}"/>
              </a:ext>
            </a:extLst>
          </p:cNvPr>
          <p:cNvSpPr txBox="1"/>
          <p:nvPr/>
        </p:nvSpPr>
        <p:spPr>
          <a:xfrm>
            <a:off x="648928" y="338328"/>
            <a:ext cx="3685032" cy="160832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latin typeface="+mj-lt"/>
                <a:ea typeface="+mj-ea"/>
                <a:cs typeface="+mj-cs"/>
              </a:rPr>
              <a:t>ADF test results:                                             		        KPSS test results:</a:t>
            </a:r>
          </a:p>
        </p:txBody>
      </p:sp>
      <p:sp>
        <p:nvSpPr>
          <p:cNvPr id="15" name="Rectangle 14">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AB80F8B1-642C-75A5-66B8-AECEF0C1B99E}"/>
              </a:ext>
            </a:extLst>
          </p:cNvPr>
          <p:cNvPicPr>
            <a:picLocks noChangeAspect="1"/>
          </p:cNvPicPr>
          <p:nvPr/>
        </p:nvPicPr>
        <p:blipFill>
          <a:blip r:embed="rId2"/>
          <a:stretch>
            <a:fillRect/>
          </a:stretch>
        </p:blipFill>
        <p:spPr>
          <a:xfrm>
            <a:off x="641180" y="2802748"/>
            <a:ext cx="4974336" cy="3171138"/>
          </a:xfrm>
          <a:prstGeom prst="rect">
            <a:avLst/>
          </a:prstGeom>
        </p:spPr>
      </p:pic>
      <p:sp>
        <p:nvSpPr>
          <p:cNvPr id="19"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10;&#10;Description automatically generated">
            <a:extLst>
              <a:ext uri="{FF2B5EF4-FFF2-40B4-BE49-F238E27FC236}">
                <a16:creationId xmlns:a16="http://schemas.microsoft.com/office/drawing/2014/main" id="{74EF7A3F-FA8B-D756-7DF6-26D72B666B1D}"/>
              </a:ext>
            </a:extLst>
          </p:cNvPr>
          <p:cNvPicPr>
            <a:picLocks noChangeAspect="1"/>
          </p:cNvPicPr>
          <p:nvPr/>
        </p:nvPicPr>
        <p:blipFill>
          <a:blip r:embed="rId3"/>
          <a:stretch>
            <a:fillRect/>
          </a:stretch>
        </p:blipFill>
        <p:spPr>
          <a:xfrm>
            <a:off x="6576484" y="2883581"/>
            <a:ext cx="4974336" cy="3009472"/>
          </a:xfrm>
          <a:prstGeom prst="rect">
            <a:avLst/>
          </a:prstGeom>
        </p:spPr>
      </p:pic>
      <p:graphicFrame>
        <p:nvGraphicFramePr>
          <p:cNvPr id="10" name="TextBox 3">
            <a:extLst>
              <a:ext uri="{FF2B5EF4-FFF2-40B4-BE49-F238E27FC236}">
                <a16:creationId xmlns:a16="http://schemas.microsoft.com/office/drawing/2014/main" id="{572E0B28-BFE4-BF10-E502-7D73ED548915}"/>
              </a:ext>
            </a:extLst>
          </p:cNvPr>
          <p:cNvGraphicFramePr/>
          <p:nvPr>
            <p:extLst>
              <p:ext uri="{D42A27DB-BD31-4B8C-83A1-F6EECF244321}">
                <p14:modId xmlns:p14="http://schemas.microsoft.com/office/powerpoint/2010/main" val="246138381"/>
              </p:ext>
            </p:extLst>
          </p:nvPr>
        </p:nvGraphicFramePr>
        <p:xfrm>
          <a:off x="4864100" y="338328"/>
          <a:ext cx="6675627" cy="16050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89195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527F7D-AE7D-4160-8ED1-25484A933774}"/>
              </a:ext>
            </a:extLst>
          </p:cNvPr>
          <p:cNvSpPr txBox="1"/>
          <p:nvPr/>
        </p:nvSpPr>
        <p:spPr>
          <a:xfrm>
            <a:off x="638881" y="457200"/>
            <a:ext cx="10909640" cy="136861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100" b="1" dirty="0">
                <a:latin typeface="+mj-lt"/>
                <a:ea typeface="+mj-ea"/>
                <a:cs typeface="+mj-cs"/>
              </a:rPr>
              <a:t> </a:t>
            </a:r>
            <a:endParaRPr lang="en-US" sz="4100" dirty="0">
              <a:latin typeface="+mj-lt"/>
              <a:ea typeface="+mj-ea"/>
              <a:cs typeface="+mj-cs"/>
            </a:endParaRPr>
          </a:p>
          <a:p>
            <a:pPr algn="ctr">
              <a:lnSpc>
                <a:spcPct val="90000"/>
              </a:lnSpc>
              <a:spcBef>
                <a:spcPct val="0"/>
              </a:spcBef>
              <a:spcAft>
                <a:spcPts val="600"/>
              </a:spcAft>
            </a:pPr>
            <a:r>
              <a:rPr lang="en-US" sz="4100" b="1" dirty="0">
                <a:latin typeface="+mj-lt"/>
                <a:ea typeface="+mj-ea"/>
                <a:cs typeface="+mj-cs"/>
              </a:rPr>
              <a:t>Time Series Decomposition</a:t>
            </a:r>
            <a:endParaRPr lang="en-US" sz="4100" dirty="0">
              <a:latin typeface="+mj-lt"/>
              <a:ea typeface="+mj-ea"/>
              <a:cs typeface="+mj-cs"/>
            </a:endParaRPr>
          </a:p>
          <a:p>
            <a:pPr algn="ctr">
              <a:lnSpc>
                <a:spcPct val="90000"/>
              </a:lnSpc>
              <a:spcBef>
                <a:spcPct val="0"/>
              </a:spcBef>
              <a:spcAft>
                <a:spcPts val="600"/>
              </a:spcAft>
            </a:pPr>
            <a:endParaRPr lang="en-US" sz="4100" dirty="0">
              <a:latin typeface="+mj-lt"/>
              <a:ea typeface="+mj-ea"/>
              <a:cs typeface="+mj-cs"/>
            </a:endParaRPr>
          </a:p>
        </p:txBody>
      </p:sp>
      <p:sp>
        <p:nvSpPr>
          <p:cNvPr id="1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imeline&#10;&#10;Description automatically generated with medium confidence">
            <a:extLst>
              <a:ext uri="{FF2B5EF4-FFF2-40B4-BE49-F238E27FC236}">
                <a16:creationId xmlns:a16="http://schemas.microsoft.com/office/drawing/2014/main" id="{50FC8621-DD8D-673B-B178-FC71087C4C75}"/>
              </a:ext>
            </a:extLst>
          </p:cNvPr>
          <p:cNvPicPr>
            <a:picLocks noChangeAspect="1"/>
          </p:cNvPicPr>
          <p:nvPr/>
        </p:nvPicPr>
        <p:blipFill>
          <a:blip r:embed="rId2"/>
          <a:stretch>
            <a:fillRect/>
          </a:stretch>
        </p:blipFill>
        <p:spPr>
          <a:xfrm>
            <a:off x="342859" y="2642616"/>
            <a:ext cx="5568777" cy="3605784"/>
          </a:xfrm>
          <a:prstGeom prst="rect">
            <a:avLst/>
          </a:prstGeom>
        </p:spPr>
      </p:pic>
      <p:pic>
        <p:nvPicPr>
          <p:cNvPr id="5" name="Picture 4" descr="Chart, line chart&#10;&#10;Description automatically generated">
            <a:extLst>
              <a:ext uri="{FF2B5EF4-FFF2-40B4-BE49-F238E27FC236}">
                <a16:creationId xmlns:a16="http://schemas.microsoft.com/office/drawing/2014/main" id="{40568C82-859B-1AE2-9B5E-97FD59FE1D25}"/>
              </a:ext>
            </a:extLst>
          </p:cNvPr>
          <p:cNvPicPr>
            <a:picLocks noChangeAspect="1"/>
          </p:cNvPicPr>
          <p:nvPr/>
        </p:nvPicPr>
        <p:blipFill>
          <a:blip r:embed="rId3"/>
          <a:stretch>
            <a:fillRect/>
          </a:stretch>
        </p:blipFill>
        <p:spPr>
          <a:xfrm>
            <a:off x="6254496" y="2691003"/>
            <a:ext cx="5614416" cy="3509010"/>
          </a:xfrm>
          <a:prstGeom prst="rect">
            <a:avLst/>
          </a:prstGeom>
        </p:spPr>
      </p:pic>
    </p:spTree>
    <p:extLst>
      <p:ext uri="{BB962C8B-B14F-4D97-AF65-F5344CB8AC3E}">
        <p14:creationId xmlns:p14="http://schemas.microsoft.com/office/powerpoint/2010/main" val="3762659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84D93A0-AFF2-E94F-BD74-22A271227D30}"/>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5400">
                <a:solidFill>
                  <a:schemeClr val="tx1"/>
                </a:solidFill>
                <a:latin typeface="+mj-lt"/>
                <a:cs typeface="+mj-cs"/>
              </a:rPr>
              <a:t>Time Series Decomposition</a:t>
            </a:r>
          </a:p>
        </p:txBody>
      </p:sp>
      <p:sp>
        <p:nvSpPr>
          <p:cNvPr id="3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BF8DBF5-D914-4E9D-97BD-FDCDEEA99435}"/>
              </a:ext>
            </a:extLst>
          </p:cNvPr>
          <p:cNvSpPr txBox="1"/>
          <p:nvPr/>
        </p:nvSpPr>
        <p:spPr>
          <a:xfrm>
            <a:off x="640080" y="2706624"/>
            <a:ext cx="6894576" cy="3483864"/>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200" b="0" i="0" u="none" strike="noStrike">
                <a:effectLst/>
              </a:rPr>
              <a:t>We can observe that there is a very high trend in the raw data since the strength of the trend is very high at around ~ 0.99 </a:t>
            </a:r>
          </a:p>
          <a:p>
            <a:pPr marL="285750" indent="-228600">
              <a:lnSpc>
                <a:spcPct val="90000"/>
              </a:lnSpc>
              <a:spcAft>
                <a:spcPts val="600"/>
              </a:spcAft>
              <a:buFont typeface="Arial" panose="020B0604020202020204" pitchFamily="34" charset="0"/>
              <a:buChar char="•"/>
            </a:pPr>
            <a:r>
              <a:rPr lang="en-US" sz="2200" b="0" i="0" u="none" strike="noStrike">
                <a:effectLst/>
              </a:rPr>
              <a:t>There is low seasonality in the raw data since the strength of the seasonality is low at around ~0.249.</a:t>
            </a:r>
            <a:endParaRPr lang="en-US" sz="2200"/>
          </a:p>
        </p:txBody>
      </p:sp>
      <p:pic>
        <p:nvPicPr>
          <p:cNvPr id="6" name="Picture 5" descr="Chart, histogram&#10;&#10;Description automatically generated">
            <a:extLst>
              <a:ext uri="{FF2B5EF4-FFF2-40B4-BE49-F238E27FC236}">
                <a16:creationId xmlns:a16="http://schemas.microsoft.com/office/drawing/2014/main" id="{C51C7C1C-EC38-8001-599E-1C280F9EBD33}"/>
              </a:ext>
            </a:extLst>
          </p:cNvPr>
          <p:cNvPicPr>
            <a:picLocks noChangeAspect="1"/>
          </p:cNvPicPr>
          <p:nvPr/>
        </p:nvPicPr>
        <p:blipFill>
          <a:blip r:embed="rId2"/>
          <a:stretch>
            <a:fillRect/>
          </a:stretch>
        </p:blipFill>
        <p:spPr>
          <a:xfrm>
            <a:off x="7863840" y="789725"/>
            <a:ext cx="4014216" cy="2508885"/>
          </a:xfrm>
          <a:prstGeom prst="rect">
            <a:avLst/>
          </a:prstGeom>
        </p:spPr>
      </p:pic>
      <p:pic>
        <p:nvPicPr>
          <p:cNvPr id="5" name="Picture 4">
            <a:extLst>
              <a:ext uri="{FF2B5EF4-FFF2-40B4-BE49-F238E27FC236}">
                <a16:creationId xmlns:a16="http://schemas.microsoft.com/office/drawing/2014/main" id="{BFD2E8FF-E413-BB35-CD6C-81472DD578F7}"/>
              </a:ext>
            </a:extLst>
          </p:cNvPr>
          <p:cNvPicPr>
            <a:picLocks noChangeAspect="1"/>
          </p:cNvPicPr>
          <p:nvPr/>
        </p:nvPicPr>
        <p:blipFill>
          <a:blip r:embed="rId3"/>
          <a:stretch>
            <a:fillRect/>
          </a:stretch>
        </p:blipFill>
        <p:spPr>
          <a:xfrm>
            <a:off x="758953" y="4929189"/>
            <a:ext cx="10028110" cy="787340"/>
          </a:xfrm>
          <a:prstGeom prst="rect">
            <a:avLst/>
          </a:prstGeom>
        </p:spPr>
      </p:pic>
    </p:spTree>
    <p:extLst>
      <p:ext uri="{BB962C8B-B14F-4D97-AF65-F5344CB8AC3E}">
        <p14:creationId xmlns:p14="http://schemas.microsoft.com/office/powerpoint/2010/main" val="1678839595"/>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7546</TotalTime>
  <Words>785</Words>
  <Application>Microsoft Macintosh PowerPoint</Application>
  <PresentationFormat>Widescreen</PresentationFormat>
  <Paragraphs>111</Paragraphs>
  <Slides>20</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20</vt:i4>
      </vt:variant>
    </vt:vector>
  </HeadingPairs>
  <TitlesOfParts>
    <vt:vector size="25" baseType="lpstr">
      <vt:lpstr>Arial</vt:lpstr>
      <vt:lpstr>Calibri</vt:lpstr>
      <vt:lpstr>Calibri Light</vt:lpstr>
      <vt:lpstr>2_Office Theme</vt:lpstr>
      <vt:lpstr>1_Office Theme</vt:lpstr>
      <vt:lpstr>Ethererum Close price prediction DATS6313  time series analysis &amp; modelling– Final Term Project Professor : Reza Jafari</vt:lpstr>
      <vt:lpstr>Table Of Content</vt:lpstr>
      <vt:lpstr>                            Introduction</vt:lpstr>
      <vt:lpstr>                       Description of Dataset</vt:lpstr>
      <vt:lpstr>Pre-Processing</vt:lpstr>
      <vt:lpstr>Stationarity</vt:lpstr>
      <vt:lpstr>PowerPoint Presentation</vt:lpstr>
      <vt:lpstr>PowerPoint Presentation</vt:lpstr>
      <vt:lpstr>Time Series Decomposition</vt:lpstr>
      <vt:lpstr>  Holt-Winters method </vt:lpstr>
      <vt:lpstr>Feature Selection</vt:lpstr>
      <vt:lpstr>Base-Models:</vt:lpstr>
      <vt:lpstr>Base-Model (Best Prediction)</vt:lpstr>
      <vt:lpstr>GPAC table</vt:lpstr>
      <vt:lpstr>  ARMA (1,1)  </vt:lpstr>
      <vt:lpstr>ARMA(2,2)</vt:lpstr>
      <vt:lpstr>ARIMA(3,1,18)</vt:lpstr>
      <vt:lpstr>  Summary and conclusion  </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Healy, Devin Marie</dc:creator>
  <cp:lastModifiedBy>Tripathi, Sagar</cp:lastModifiedBy>
  <cp:revision>54</cp:revision>
  <dcterms:created xsi:type="dcterms:W3CDTF">2020-03-10T16:22:03Z</dcterms:created>
  <dcterms:modified xsi:type="dcterms:W3CDTF">2022-05-05T03:52:21Z</dcterms:modified>
</cp:coreProperties>
</file>